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9" r:id="rId1"/>
  </p:sldMasterIdLst>
  <p:notesMasterIdLst>
    <p:notesMasterId r:id="rId86"/>
  </p:notesMasterIdLst>
  <p:sldIdLst>
    <p:sldId id="256" r:id="rId2"/>
    <p:sldId id="324" r:id="rId3"/>
    <p:sldId id="325" r:id="rId4"/>
    <p:sldId id="326" r:id="rId5"/>
    <p:sldId id="257" r:id="rId6"/>
    <p:sldId id="258" r:id="rId7"/>
    <p:sldId id="268" r:id="rId8"/>
    <p:sldId id="270" r:id="rId9"/>
    <p:sldId id="269" r:id="rId10"/>
    <p:sldId id="327" r:id="rId11"/>
    <p:sldId id="328" r:id="rId12"/>
    <p:sldId id="329" r:id="rId13"/>
    <p:sldId id="259" r:id="rId14"/>
    <p:sldId id="330" r:id="rId15"/>
    <p:sldId id="331" r:id="rId16"/>
    <p:sldId id="332" r:id="rId17"/>
    <p:sldId id="271" r:id="rId18"/>
    <p:sldId id="300" r:id="rId19"/>
    <p:sldId id="272" r:id="rId20"/>
    <p:sldId id="333" r:id="rId21"/>
    <p:sldId id="334" r:id="rId22"/>
    <p:sldId id="260" r:id="rId23"/>
    <p:sldId id="273" r:id="rId24"/>
    <p:sldId id="301" r:id="rId25"/>
    <p:sldId id="274" r:id="rId26"/>
    <p:sldId id="275" r:id="rId27"/>
    <p:sldId id="302" r:id="rId28"/>
    <p:sldId id="304" r:id="rId29"/>
    <p:sldId id="335" r:id="rId30"/>
    <p:sldId id="336" r:id="rId31"/>
    <p:sldId id="337" r:id="rId32"/>
    <p:sldId id="338" r:id="rId33"/>
    <p:sldId id="339" r:id="rId34"/>
    <p:sldId id="261" r:id="rId35"/>
    <p:sldId id="278" r:id="rId36"/>
    <p:sldId id="290" r:id="rId37"/>
    <p:sldId id="340" r:id="rId38"/>
    <p:sldId id="294" r:id="rId39"/>
    <p:sldId id="341" r:id="rId40"/>
    <p:sldId id="306" r:id="rId41"/>
    <p:sldId id="342" r:id="rId42"/>
    <p:sldId id="307" r:id="rId43"/>
    <p:sldId id="343" r:id="rId44"/>
    <p:sldId id="309" r:id="rId45"/>
    <p:sldId id="344" r:id="rId46"/>
    <p:sldId id="345" r:id="rId47"/>
    <p:sldId id="262" r:id="rId48"/>
    <p:sldId id="280" r:id="rId49"/>
    <p:sldId id="297" r:id="rId50"/>
    <p:sldId id="346" r:id="rId51"/>
    <p:sldId id="263" r:id="rId52"/>
    <p:sldId id="281" r:id="rId53"/>
    <p:sldId id="282" r:id="rId54"/>
    <p:sldId id="291" r:id="rId55"/>
    <p:sldId id="347" r:id="rId56"/>
    <p:sldId id="310" r:id="rId57"/>
    <p:sldId id="313" r:id="rId58"/>
    <p:sldId id="314" r:id="rId59"/>
    <p:sldId id="348" r:id="rId60"/>
    <p:sldId id="292" r:id="rId61"/>
    <p:sldId id="349" r:id="rId62"/>
    <p:sldId id="350" r:id="rId63"/>
    <p:sldId id="320" r:id="rId64"/>
    <p:sldId id="264" r:id="rId65"/>
    <p:sldId id="284" r:id="rId66"/>
    <p:sldId id="319" r:id="rId67"/>
    <p:sldId id="293" r:id="rId68"/>
    <p:sldId id="316" r:id="rId69"/>
    <p:sldId id="351" r:id="rId70"/>
    <p:sldId id="265" r:id="rId71"/>
    <p:sldId id="352" r:id="rId72"/>
    <p:sldId id="353" r:id="rId73"/>
    <p:sldId id="354" r:id="rId74"/>
    <p:sldId id="266" r:id="rId75"/>
    <p:sldId id="355" r:id="rId76"/>
    <p:sldId id="285" r:id="rId77"/>
    <p:sldId id="286" r:id="rId78"/>
    <p:sldId id="356" r:id="rId79"/>
    <p:sldId id="357" r:id="rId80"/>
    <p:sldId id="267" r:id="rId81"/>
    <p:sldId id="358" r:id="rId82"/>
    <p:sldId id="288" r:id="rId83"/>
    <p:sldId id="318" r:id="rId84"/>
    <p:sldId id="359" r:id="rId85"/>
  </p:sldIdLst>
  <p:sldSz cx="9144000" cy="6858000" type="screen4x3"/>
  <p:notesSz cx="6858000" cy="9144000"/>
  <p:defaultTextStyle>
    <a:defPPr>
      <a:defRPr lang="en-CA"/>
    </a:defPPr>
    <a:lvl1pPr algn="l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 baseline="300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 baseline="300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 baseline="300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 baseline="300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000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574" autoAdjust="0"/>
  </p:normalViewPr>
  <p:slideViewPr>
    <p:cSldViewPr>
      <p:cViewPr varScale="1">
        <p:scale>
          <a:sx n="74" d="100"/>
          <a:sy n="74" d="100"/>
        </p:scale>
        <p:origin x="177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aseline="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aseline="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 noProof="0" smtClean="0"/>
              <a:t>Click to edit Master text styles</a:t>
            </a:r>
          </a:p>
          <a:p>
            <a:pPr lvl="1"/>
            <a:r>
              <a:rPr lang="en-CA" altLang="en-US" noProof="0" smtClean="0"/>
              <a:t>Second level</a:t>
            </a:r>
          </a:p>
          <a:p>
            <a:pPr lvl="2"/>
            <a:r>
              <a:rPr lang="en-CA" altLang="en-US" noProof="0" smtClean="0"/>
              <a:t>Third level</a:t>
            </a:r>
          </a:p>
          <a:p>
            <a:pPr lvl="3"/>
            <a:r>
              <a:rPr lang="en-CA" altLang="en-US" noProof="0" smtClean="0"/>
              <a:t>Fourth level</a:t>
            </a:r>
          </a:p>
          <a:p>
            <a:pPr lvl="4"/>
            <a:r>
              <a:rPr lang="en-CA" altLang="en-US" noProof="0" smtClean="0"/>
              <a:t>Fifth level</a:t>
            </a:r>
          </a:p>
        </p:txBody>
      </p:sp>
      <p:sp>
        <p:nvSpPr>
          <p:cNvPr id="563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aseline="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63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aseline="0"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7C5FB5A5-DDD0-407B-A3A5-9E01D6F320A8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9322986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Naming carboxylic acid derivatives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022C052-44C6-43C5-B73D-A234AB2AF534}" type="slidenum">
              <a:rPr lang="en-CA" altLang="en-US" baseline="0" smtClean="0"/>
              <a:pPr/>
              <a:t>6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3654764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Nucleophilic acyl substitution reactions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BBAA18-6514-405A-A373-70EF89720E1B}" type="slidenum">
              <a:rPr lang="en-CA" altLang="en-US" baseline="0" smtClean="0"/>
              <a:pPr/>
              <a:t>15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3034499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Nucleophilic acyl substitution reactions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6C5EC7D-89F3-48DC-8F81-A13613AA2BD4}" type="slidenum">
              <a:rPr lang="en-CA" altLang="en-US" baseline="0" smtClean="0"/>
              <a:pPr/>
              <a:t>16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3719528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Nucleophilic acyl substitution reactions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D177FF0-B6F7-40EE-AD14-6252C1A310CA}" type="slidenum">
              <a:rPr lang="en-CA" altLang="en-US" baseline="0" smtClean="0"/>
              <a:pPr/>
              <a:t>17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1883874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Nucleophilic acyl substitution reactions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A406ED4-C36F-4194-8319-5A407502A4E0}" type="slidenum">
              <a:rPr lang="en-CA" altLang="en-US" baseline="0" smtClean="0"/>
              <a:pPr/>
              <a:t>18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2960113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Nucleophilic acyl substitution reactions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00F0420-7405-4F0F-8C2D-F98A7F8C933E}" type="slidenum">
              <a:rPr lang="en-CA" altLang="en-US" baseline="0" smtClean="0"/>
              <a:pPr/>
              <a:t>19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2114014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Nucleophilic acyl substitution reactions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D67B2EB-92E0-4E1C-9B56-D24575E7F790}" type="slidenum">
              <a:rPr lang="en-CA" altLang="en-US" baseline="0" smtClean="0"/>
              <a:pPr/>
              <a:t>20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3194860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Nucleophilic acyl substitution reactions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D10EE70-59BE-40FE-9CF2-4C1CB8EDE3F8}" type="slidenum">
              <a:rPr lang="en-CA" altLang="en-US" baseline="0" smtClean="0"/>
              <a:pPr/>
              <a:t>21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3993513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Reactions of carboxylic acids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3EAEB5C-78C0-45D4-99F8-616187A50003}" type="slidenum">
              <a:rPr lang="en-CA" altLang="en-US" baseline="0" smtClean="0"/>
              <a:pPr/>
              <a:t>22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2577342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Reactions of carboxylic acids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530F055-18A7-411A-90C9-DA9EC4A53C31}" type="slidenum">
              <a:rPr lang="en-CA" altLang="en-US" baseline="0" smtClean="0"/>
              <a:pPr/>
              <a:t>23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18278506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Reactions of carboxylic acids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C545897-DF82-4084-97EA-76C811F400A1}" type="slidenum">
              <a:rPr lang="en-CA" altLang="en-US" baseline="0" smtClean="0"/>
              <a:pPr/>
              <a:t>24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441415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Naming carboxylic acid derivatives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22120E8-132E-4C0E-A1AD-DECA3DB20A3D}" type="slidenum">
              <a:rPr lang="en-CA" altLang="en-US" baseline="0" smtClean="0"/>
              <a:pPr/>
              <a:t>7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2780545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Reactions of carboxylic acids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838D8B3-4700-4C21-A0D2-754997152BF3}" type="slidenum">
              <a:rPr lang="en-CA" altLang="en-US" baseline="0" smtClean="0"/>
              <a:pPr/>
              <a:t>25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14246616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Reactions of carboxylic acids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64E09DD-97C7-4D3A-A322-BCB3C5AF29C0}" type="slidenum">
              <a:rPr lang="en-CA" altLang="en-US" baseline="0" smtClean="0"/>
              <a:pPr/>
              <a:t>26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2454874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Reactions of carboxylic acids</a:t>
            </a: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350BEBE-7C19-45A6-A4F8-728F3431FE74}" type="slidenum">
              <a:rPr lang="en-CA" altLang="en-US" baseline="0" smtClean="0"/>
              <a:pPr/>
              <a:t>27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3833898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Reactions of carboxylic acids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3F7D7B6-B409-4816-A911-F86969E3B257}" type="slidenum">
              <a:rPr lang="en-CA" altLang="en-US" baseline="0" smtClean="0"/>
              <a:pPr/>
              <a:t>28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572444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Reactions of carboxylic acids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5EEA41C-972C-4356-904E-0381E05AFE61}" type="slidenum">
              <a:rPr lang="en-CA" altLang="en-US" baseline="0" smtClean="0"/>
              <a:pPr/>
              <a:t>29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742563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Reactions of carboxylic acids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635C70F-AB4D-4FF2-9C94-768D544D5E17}" type="slidenum">
              <a:rPr lang="en-CA" altLang="en-US" baseline="0" smtClean="0"/>
              <a:pPr/>
              <a:t>30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2089163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Reactions of carboxylic acids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B83BBBE-9B45-420F-A3BA-4E5AD4E0C30E}" type="slidenum">
              <a:rPr lang="en-CA" altLang="en-US" baseline="0" smtClean="0"/>
              <a:pPr/>
              <a:t>31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1107617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Reactions of carboxylic acids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C6042CB-E0DA-4C85-9A82-975A6EF26C17}" type="slidenum">
              <a:rPr lang="en-CA" altLang="en-US" baseline="0" smtClean="0"/>
              <a:pPr/>
              <a:t>32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37048288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Reactions of carboxylic acids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E422C5F-50D7-41FB-9109-11394D1CFAAC}" type="slidenum">
              <a:rPr lang="en-CA" altLang="en-US" baseline="0" smtClean="0"/>
              <a:pPr/>
              <a:t>33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1608679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acid halides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2E804D0-AE21-4D25-8287-245B3D1C305D}" type="slidenum">
              <a:rPr lang="en-CA" altLang="en-US" baseline="0" smtClean="0"/>
              <a:pPr/>
              <a:t>34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621755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Naming carboxylic acid derivatives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2614862-9B0C-47C5-B0C7-9715B39A213F}" type="slidenum">
              <a:rPr lang="en-CA" altLang="en-US" baseline="0" smtClean="0"/>
              <a:pPr/>
              <a:t>8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23883975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acid halides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D9E9BCE-F5C4-4684-B536-53527F8CEC81}" type="slidenum">
              <a:rPr lang="en-CA" altLang="en-US" baseline="0" smtClean="0"/>
              <a:pPr/>
              <a:t>35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21785344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acid halides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9F808CB-B1DC-4CCB-86B6-2451A5C436CF}" type="slidenum">
              <a:rPr lang="en-CA" altLang="en-US" baseline="0" smtClean="0"/>
              <a:pPr/>
              <a:t>36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29966596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acid halides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DC21929-8F4D-406B-91ED-491F1252F809}" type="slidenum">
              <a:rPr lang="en-CA" altLang="en-US" baseline="0" smtClean="0"/>
              <a:pPr/>
              <a:t>37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40253673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acid halides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B97DEE3-A60B-4574-A1F9-F74BE4420A7B}" type="slidenum">
              <a:rPr lang="en-CA" altLang="en-US" baseline="0" smtClean="0"/>
              <a:pPr/>
              <a:t>38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13517613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acid halides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93AF1C1-B24A-458C-ABAE-823406B7DF61}" type="slidenum">
              <a:rPr lang="en-CA" altLang="en-US" baseline="0" smtClean="0"/>
              <a:pPr/>
              <a:t>39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19889845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acid halides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BC564EA-1513-407F-998C-9DBFB5CED548}" type="slidenum">
              <a:rPr lang="en-CA" altLang="en-US" baseline="0" smtClean="0"/>
              <a:pPr/>
              <a:t>40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41860800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acid halides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4382658-10C5-421E-A0C2-79851288F632}" type="slidenum">
              <a:rPr lang="en-CA" altLang="en-US" baseline="0" smtClean="0"/>
              <a:pPr/>
              <a:t>41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28870693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acid halides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831F940-84DF-45FC-931B-D6A1611AEB1A}" type="slidenum">
              <a:rPr lang="en-CA" altLang="en-US" baseline="0" smtClean="0"/>
              <a:pPr/>
              <a:t>42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36117925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acid halides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750263F-2123-49D3-B904-7665F0AB3CB2}" type="slidenum">
              <a:rPr lang="en-CA" altLang="en-US" baseline="0" smtClean="0"/>
              <a:pPr/>
              <a:t>43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16749377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acid halides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9B1F435-312C-4914-BD9B-614E795C9E45}" type="slidenum">
              <a:rPr lang="en-CA" altLang="en-US" baseline="0" smtClean="0"/>
              <a:pPr/>
              <a:t>44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241405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Naming carboxylic acid derivatives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B1B0760-58EA-4A75-A745-3B5A1D661B35}" type="slidenum">
              <a:rPr lang="en-CA" altLang="en-US" baseline="0" smtClean="0"/>
              <a:pPr/>
              <a:t>9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31219324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acid halides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52F1AE7-109D-435F-86F5-CF960E9E2B12}" type="slidenum">
              <a:rPr lang="en-CA" altLang="en-US" baseline="0" smtClean="0"/>
              <a:pPr/>
              <a:t>45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17980213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acid halides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09685B3-36DC-4FE6-8DED-A7F7CB2CF6A1}" type="slidenum">
              <a:rPr lang="en-CA" altLang="en-US" baseline="0" smtClean="0"/>
              <a:pPr/>
              <a:t>46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20725593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acid anhydrides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B73FC00-AD35-42B1-B01D-27FB9F85EFB4}" type="slidenum">
              <a:rPr lang="en-CA" altLang="en-US" baseline="0" smtClean="0"/>
              <a:pPr/>
              <a:t>47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17592029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acid anhydrides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6E0E5FE-8C50-483A-889A-7E0F0BE4EE30}" type="slidenum">
              <a:rPr lang="en-CA" altLang="en-US" baseline="0" smtClean="0"/>
              <a:pPr/>
              <a:t>48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28299550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acid anhydrides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16D5AFC-DFB8-4827-841C-C28D8D0E2A9E}" type="slidenum">
              <a:rPr lang="en-CA" altLang="en-US" baseline="0" smtClean="0"/>
              <a:pPr/>
              <a:t>49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40378874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acid anhydrides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5751DD6-7122-419C-90E1-04C20B04B87A}" type="slidenum">
              <a:rPr lang="en-CA" altLang="en-US" baseline="0" smtClean="0"/>
              <a:pPr/>
              <a:t>50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31738823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esters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053A61E-D347-4B69-B978-DCD05C4CC2B3}" type="slidenum">
              <a:rPr lang="en-CA" altLang="en-US" baseline="0" smtClean="0"/>
              <a:pPr/>
              <a:t>51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19542102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esters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9367F88-1445-44EC-A70E-0DC30C1EB300}" type="slidenum">
              <a:rPr lang="en-CA" altLang="en-US" baseline="0" smtClean="0"/>
              <a:pPr/>
              <a:t>52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34733040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esters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E6C9592-6B10-4B53-97E0-0984266E6BA9}" type="slidenum">
              <a:rPr lang="en-CA" altLang="en-US" baseline="0" smtClean="0"/>
              <a:pPr/>
              <a:t>53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11954774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esters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B017975-0FE7-4FF0-8EA1-2067A7E6D8D3}" type="slidenum">
              <a:rPr lang="en-CA" altLang="en-US" baseline="0" smtClean="0"/>
              <a:pPr/>
              <a:t>54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3900359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Naming carboxylic acid derivatives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E768C77-8D71-4A10-8BAB-945DD18BA884}" type="slidenum">
              <a:rPr lang="en-CA" altLang="en-US" baseline="0" smtClean="0"/>
              <a:pPr/>
              <a:t>10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12813030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esters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1A116B2-C498-4453-B379-15ABD673919C}" type="slidenum">
              <a:rPr lang="en-CA" altLang="en-US" baseline="0" smtClean="0"/>
              <a:pPr/>
              <a:t>55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26713659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esters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A428B45-5C0D-43D5-A77A-5ECD6869A4EA}" type="slidenum">
              <a:rPr lang="en-CA" altLang="en-US" baseline="0" smtClean="0"/>
              <a:pPr/>
              <a:t>56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21983832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esters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2C8A6C0-272F-4C3F-8A8C-535324A27E63}" type="slidenum">
              <a:rPr lang="en-CA" altLang="en-US" baseline="0" smtClean="0"/>
              <a:pPr/>
              <a:t>57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9419996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esters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6369559-E6EF-4658-8AED-4ADD1F78AAB7}" type="slidenum">
              <a:rPr lang="en-CA" altLang="en-US" baseline="0" smtClean="0"/>
              <a:pPr/>
              <a:t>58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10770276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esters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425CA1C-1896-499E-AE79-6D2BC69B0F51}" type="slidenum">
              <a:rPr lang="en-CA" altLang="en-US" baseline="0" smtClean="0"/>
              <a:pPr/>
              <a:t>59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13696296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esters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9AC03CB-39A1-44A4-9697-AAF96D0FB35E}" type="slidenum">
              <a:rPr lang="en-CA" altLang="en-US" baseline="0" smtClean="0"/>
              <a:pPr/>
              <a:t>60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32910202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esters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9294FFE-47AC-4B39-8CB8-B5DB83C8B2C3}" type="slidenum">
              <a:rPr lang="en-CA" altLang="en-US" baseline="0" smtClean="0"/>
              <a:pPr/>
              <a:t>61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28861510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esters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ABF667B-99B0-4240-A381-7327ACF58A22}" type="slidenum">
              <a:rPr lang="en-CA" altLang="en-US" baseline="0" smtClean="0"/>
              <a:pPr/>
              <a:t>62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31788859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amides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186A130-C701-432A-A144-D12843DFE9FB}" type="slidenum">
              <a:rPr lang="en-CA" altLang="en-US" baseline="0" smtClean="0"/>
              <a:pPr/>
              <a:t>63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8161128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amides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D43337A-C7BB-4930-B069-B1ADAFF5A876}" type="slidenum">
              <a:rPr lang="en-CA" altLang="en-US" baseline="0" smtClean="0"/>
              <a:pPr/>
              <a:t>64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3907768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Naming carboxylic acid derivatives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A4031C5-0136-4469-A62A-EAC90831DFA1}" type="slidenum">
              <a:rPr lang="en-CA" altLang="en-US" baseline="0" smtClean="0"/>
              <a:pPr/>
              <a:t>11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34233773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amides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088E0D1-3C2C-40FC-AAA0-5847CB0E3D7F}" type="slidenum">
              <a:rPr lang="en-CA" altLang="en-US" baseline="0" smtClean="0"/>
              <a:pPr/>
              <a:t>65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29196514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amides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A91F8F0-A86B-4F83-952C-1F89ECE19180}" type="slidenum">
              <a:rPr lang="en-CA" altLang="en-US" baseline="0" smtClean="0"/>
              <a:pPr/>
              <a:t>66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7019563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amides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547E784-9E88-4172-93FA-D17A10160C01}" type="slidenum">
              <a:rPr lang="en-CA" altLang="en-US" baseline="0" smtClean="0"/>
              <a:pPr/>
              <a:t>67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3819483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amides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F3B3710-8FD2-4002-9635-E63FF46A21CA}" type="slidenum">
              <a:rPr lang="en-CA" altLang="en-US" baseline="0" smtClean="0"/>
              <a:pPr/>
              <a:t>68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32847035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amides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2980ACB-1C3B-4B67-B62A-A06684D8823C}" type="slidenum">
              <a:rPr lang="en-CA" altLang="en-US" baseline="0" smtClean="0"/>
              <a:pPr/>
              <a:t>69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28440572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thioesters and acyl phosphates: Biological carboxylic acid derivatives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B92CD0F-06A3-483F-BF1E-54219C024129}" type="slidenum">
              <a:rPr lang="en-CA" altLang="en-US" baseline="0" smtClean="0"/>
              <a:pPr/>
              <a:t>70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27610228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thioesters and acyl phosphates: Biological carboxylic acid derivatives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A18D1CC-B61B-42BC-897A-08E80B13C008}" type="slidenum">
              <a:rPr lang="en-CA" altLang="en-US" baseline="0" smtClean="0"/>
              <a:pPr/>
              <a:t>71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40568500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thioesters and acyl phosphates: Biological carboxylic acid derivatives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E853395-BBBD-4B26-9813-12622CA86654}" type="slidenum">
              <a:rPr lang="en-CA" altLang="en-US" baseline="0" smtClean="0"/>
              <a:pPr/>
              <a:t>72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14045626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Chemistry of thioesters and acyl phosphates: Biological carboxylic acid derivatives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7BCADDB-B20A-4CC2-8491-0F94F8383C03}" type="slidenum">
              <a:rPr lang="en-CA" altLang="en-US" baseline="0" smtClean="0"/>
              <a:pPr/>
              <a:t>73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281785808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Polyamides and polyesters: Step-growth polymers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CB504D4-80A4-42B1-8D68-0114573CB59F}" type="slidenum">
              <a:rPr lang="en-CA" altLang="en-US" baseline="0" smtClean="0"/>
              <a:pPr/>
              <a:t>74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2166336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Naming carboxylic acid derivatives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893E1CB-362D-459A-8B9C-FDDB1B5D5F5F}" type="slidenum">
              <a:rPr lang="en-CA" altLang="en-US" baseline="0" smtClean="0"/>
              <a:pPr/>
              <a:t>12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110955972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Polyamides and polyesters: Step-growth polymers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3382D5A-CCF1-45BF-AFD4-AC75B40D6654}" type="slidenum">
              <a:rPr lang="en-CA" altLang="en-US" baseline="0" smtClean="0"/>
              <a:pPr/>
              <a:t>75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23641909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Polyamides and polyesters: Step-growth polymers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CEAE73D-CDBE-4498-919A-ADA5588FE931}" type="slidenum">
              <a:rPr lang="en-CA" altLang="en-US" baseline="0" smtClean="0"/>
              <a:pPr/>
              <a:t>76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120926300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Polyamides and polyesters: Step-growth polymers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818A30A-DB42-478F-A29D-C5D04333BE61}" type="slidenum">
              <a:rPr lang="en-CA" altLang="en-US" baseline="0" smtClean="0"/>
              <a:pPr/>
              <a:t>77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384209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Polyamides and polyesters: Step-growth polymers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40572B8-D469-4048-899F-6F0820C29755}" type="slidenum">
              <a:rPr lang="en-CA" altLang="en-US" baseline="0" smtClean="0"/>
              <a:pPr/>
              <a:t>78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350012379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Polyamides and polyesters: Step-growth polymers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DBCA196-DFF8-44C0-94C6-3095246FFA0C}" type="slidenum">
              <a:rPr lang="en-CA" altLang="en-US" baseline="0" smtClean="0"/>
              <a:pPr/>
              <a:t>79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321090337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Spectroscopy of carboxylic acid derivatives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4D73609-94C9-4E6B-A898-8E5B393D7ABD}" type="slidenum">
              <a:rPr lang="en-CA" altLang="en-US" baseline="0" smtClean="0"/>
              <a:pPr/>
              <a:t>80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23110091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Spectroscopy of carboxylic acid derivatives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B5C4FC-7A61-4C4A-9548-217BC2B94FAF}" type="slidenum">
              <a:rPr lang="en-CA" altLang="en-US" baseline="0" smtClean="0"/>
              <a:pPr/>
              <a:t>81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125974936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Spectroscopy of carboxylic acid derivatives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65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BFB7C9D-4F5F-4BB7-BABA-3F392371FAB5}" type="slidenum">
              <a:rPr lang="en-CA" altLang="en-US" baseline="0" smtClean="0"/>
              <a:pPr/>
              <a:t>82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280369781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Spectroscopy of carboxylic acid derivatives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68B0B36-BD76-44AD-8B5E-FB6B4B2085DD}" type="slidenum">
              <a:rPr lang="en-CA" altLang="en-US" baseline="0" smtClean="0"/>
              <a:pPr/>
              <a:t>83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297283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Nucleophilic acyl substitution reactions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8DE45DE-E2BC-41AD-AE7A-D603B40B23D6}" type="slidenum">
              <a:rPr lang="en-CA" altLang="en-US" baseline="0" smtClean="0"/>
              <a:pPr/>
              <a:t>13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2354737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</a:rPr>
              <a:t>Nucleophilic acyl substitution reactions</a:t>
            </a:r>
          </a:p>
          <a:p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30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7E8607-5118-4A56-B829-290BDD71E741}" type="slidenum">
              <a:rPr lang="en-CA" altLang="en-US" baseline="0" smtClean="0"/>
              <a:pPr/>
              <a:t>14</a:t>
            </a:fld>
            <a:endParaRPr lang="en-CA" altLang="en-US" baseline="0" smtClean="0"/>
          </a:p>
        </p:txBody>
      </p:sp>
    </p:spTree>
    <p:extLst>
      <p:ext uri="{BB962C8B-B14F-4D97-AF65-F5344CB8AC3E}">
        <p14:creationId xmlns:p14="http://schemas.microsoft.com/office/powerpoint/2010/main" val="2407898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://www.cengage.com/chemistry/mcmurry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3200400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baseline="0" smtClean="0">
              <a:solidFill>
                <a:srgbClr val="000000"/>
              </a:solidFill>
            </a:endParaRPr>
          </a:p>
        </p:txBody>
      </p:sp>
      <p:sp>
        <p:nvSpPr>
          <p:cNvPr id="5" name="Rectangle 21"/>
          <p:cNvSpPr>
            <a:spLocks noChangeArrowheads="1"/>
          </p:cNvSpPr>
          <p:nvPr userDrawn="1"/>
        </p:nvSpPr>
        <p:spPr bwMode="auto">
          <a:xfrm>
            <a:off x="2819400" y="1295400"/>
            <a:ext cx="2295525" cy="427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2200" i="1" baseline="0" dirty="0" smtClean="0">
                <a:solidFill>
                  <a:srgbClr val="000000"/>
                </a:solidFill>
              </a:rPr>
              <a:t>John E. McMurry</a:t>
            </a:r>
          </a:p>
        </p:txBody>
      </p:sp>
      <p:sp>
        <p:nvSpPr>
          <p:cNvPr id="6" name="Rectangle 22">
            <a:hlinkClick r:id="rId2"/>
          </p:cNvPr>
          <p:cNvSpPr>
            <a:spLocks noChangeArrowheads="1"/>
          </p:cNvSpPr>
          <p:nvPr userDrawn="1"/>
        </p:nvSpPr>
        <p:spPr bwMode="auto">
          <a:xfrm>
            <a:off x="2638425" y="2620963"/>
            <a:ext cx="2800350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1200" baseline="0" dirty="0" smtClean="0">
                <a:solidFill>
                  <a:srgbClr val="000000"/>
                </a:solidFill>
                <a:cs typeface="Arial" panose="020B0604020202020204" pitchFamily="34" charset="0"/>
                <a:hlinkClick r:id="rId2"/>
              </a:rPr>
              <a:t>www.cengage.com/chemistry/mcmurry</a:t>
            </a:r>
            <a:endParaRPr lang="en-US" altLang="en-US" sz="1200" baseline="0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" name="Picture 23" descr="BrooksCole_Logo"/>
          <p:cNvSpPr>
            <a:spLocks noChangeAspect="1" noChangeArrowheads="1"/>
          </p:cNvSpPr>
          <p:nvPr userDrawn="1"/>
        </p:nvSpPr>
        <p:spPr bwMode="auto">
          <a:xfrm>
            <a:off x="6586538" y="0"/>
            <a:ext cx="2557462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baseline="0" smtClean="0">
              <a:solidFill>
                <a:srgbClr val="000000"/>
              </a:solidFill>
            </a:endParaRPr>
          </a:p>
        </p:txBody>
      </p:sp>
      <p:sp>
        <p:nvSpPr>
          <p:cNvPr id="170002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304800" y="3352800"/>
            <a:ext cx="8534400" cy="1981200"/>
          </a:xfrm>
        </p:spPr>
        <p:txBody>
          <a:bodyPr lIns="101882" tIns="50941" rIns="101882" bIns="50941"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CA"/>
              <a:t>Click to edit Master title style</a:t>
            </a:r>
          </a:p>
        </p:txBody>
      </p:sp>
      <p:sp>
        <p:nvSpPr>
          <p:cNvPr id="170003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800100" y="5646738"/>
            <a:ext cx="7543800" cy="365125"/>
          </a:xfrm>
        </p:spPr>
        <p:txBody>
          <a:bodyPr lIns="101882" tIns="50941" rIns="101882" bIns="50941" anchor="ctr"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CA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" y="152400"/>
            <a:ext cx="252603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66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26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5163" y="0"/>
            <a:ext cx="2128837" cy="685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0"/>
            <a:ext cx="6234113" cy="6858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90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84300"/>
            <a:ext cx="821055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06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4442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981200"/>
            <a:ext cx="4181475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2525" y="1981200"/>
            <a:ext cx="4181475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38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03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23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933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3633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4323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308100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baseline="0" smtClean="0">
              <a:solidFill>
                <a:srgbClr val="000000"/>
              </a:solidFill>
            </a:endParaRPr>
          </a:p>
        </p:txBody>
      </p:sp>
      <p:sp>
        <p:nvSpPr>
          <p:cNvPr id="1027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8486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70" tIns="50935" rIns="101870" bIns="5093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 smtClean="0"/>
              <a:t>Click to edit Master title style</a:t>
            </a:r>
          </a:p>
        </p:txBody>
      </p:sp>
      <p:sp>
        <p:nvSpPr>
          <p:cNvPr id="102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447800"/>
            <a:ext cx="8991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70" tIns="50935" rIns="101870" bIns="509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 smtClean="0"/>
              <a:t>Click to edit Master text styles</a:t>
            </a:r>
          </a:p>
          <a:p>
            <a:pPr lvl="1"/>
            <a:r>
              <a:rPr lang="en-CA" altLang="en-US" smtClean="0"/>
              <a:t>Second level</a:t>
            </a:r>
          </a:p>
          <a:p>
            <a:pPr lvl="2"/>
            <a:r>
              <a:rPr lang="en-CA" altLang="en-US" smtClean="0"/>
              <a:t>Third level</a:t>
            </a:r>
          </a:p>
          <a:p>
            <a:pPr lvl="3"/>
            <a:r>
              <a:rPr lang="en-CA" altLang="en-US" smtClean="0"/>
              <a:t>Fourth level</a:t>
            </a:r>
          </a:p>
          <a:p>
            <a:pPr lvl="4"/>
            <a:r>
              <a:rPr lang="en-CA" altLang="en-US" smtClean="0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1714500" y="6645275"/>
            <a:ext cx="5715000" cy="288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baseline="0" dirty="0" smtClean="0">
                <a:solidFill>
                  <a:srgbClr val="000000"/>
                </a:solidFill>
              </a:rPr>
              <a:t>© 2016 Cengage Learning. All Rights Reserved.</a:t>
            </a:r>
            <a:endParaRPr lang="en-US" baseline="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3" t="31112" r="27777" b="18888"/>
          <a:stretch/>
        </p:blipFill>
        <p:spPr>
          <a:xfrm>
            <a:off x="7884084" y="0"/>
            <a:ext cx="1259916" cy="13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9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90000"/>
        <a:buFont typeface="Wingdings" panose="05000000000000000000" pitchFamily="2" charset="2"/>
        <a:buChar char=""/>
        <a:defRPr sz="28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75000"/>
        <a:buFont typeface="Wingdings" panose="05000000000000000000" pitchFamily="2" charset="2"/>
        <a:buChar char=""/>
        <a:defRPr sz="26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55000"/>
        <a:buFont typeface="Wingdings" panose="05000000000000000000" pitchFamily="2" charset="2"/>
        <a:buChar char=""/>
        <a:defRPr sz="23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Wingdings" panose="05000000000000000000" pitchFamily="2" charset="2"/>
        <a:buChar char="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Wingdings" panose="05000000000000000000" pitchFamily="2" charset="2"/>
        <a:buChar char="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800000"/>
        </a:buClr>
        <a:buFont typeface="Wingdings" charset="2"/>
        <a:buChar char="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800000"/>
        </a:buClr>
        <a:buFont typeface="Wingdings" charset="2"/>
        <a:buChar char="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800000"/>
        </a:buClr>
        <a:buFont typeface="Wingdings" charset="2"/>
        <a:buChar char="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800000"/>
        </a:buClr>
        <a:buFont typeface="Wingdings" charset="2"/>
        <a:buChar char="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3276600"/>
            <a:ext cx="7886700" cy="2590800"/>
          </a:xfrm>
          <a:noFill/>
        </p:spPr>
        <p:txBody>
          <a:bodyPr/>
          <a:lstStyle/>
          <a:p>
            <a:pPr eaLnBrk="1" hangingPunct="1"/>
            <a:r>
              <a:rPr lang="en-US" altLang="en-US" smtClean="0"/>
              <a:t>Chapter 21</a:t>
            </a:r>
            <a:br>
              <a:rPr lang="en-US" altLang="en-US" smtClean="0"/>
            </a:br>
            <a:r>
              <a:rPr lang="en-US" altLang="en-US" smtClean="0"/>
              <a:t>Carboxylic Acid Derivatives: Nucleophilic Acyl Substitution Reactions</a:t>
            </a:r>
            <a:endParaRPr lang="en-CA" altLang="en-US" sz="32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Naming Carboxylic Acid Derivatives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0070C0"/>
                </a:solidFill>
              </a:rPr>
              <a:t>Thioesters</a:t>
            </a:r>
            <a:r>
              <a:rPr lang="en-IN" altLang="en-US" smtClean="0"/>
              <a:t>, RCOSR’</a:t>
            </a:r>
          </a:p>
          <a:p>
            <a:pPr lvl="1"/>
            <a:r>
              <a:rPr lang="en-IN" altLang="en-US" smtClean="0"/>
              <a:t>Names similar to the corresponding esters </a:t>
            </a:r>
          </a:p>
          <a:p>
            <a:pPr lvl="1"/>
            <a:r>
              <a:rPr lang="en-IN" altLang="en-US" smtClean="0"/>
              <a:t>Prefix thio- is added to carboxylate if ester has a common name</a:t>
            </a:r>
          </a:p>
          <a:p>
            <a:pPr lvl="1"/>
            <a:r>
              <a:rPr lang="en-IN" altLang="en-US" smtClean="0"/>
              <a:t>–oate or carboxylate is replaced by –thioate or carbothioate if ester has a systematic name</a:t>
            </a:r>
          </a:p>
          <a:p>
            <a:pPr lvl="1"/>
            <a:endParaRPr lang="en-IN" altLang="en-US" smtClean="0"/>
          </a:p>
        </p:txBody>
      </p:sp>
      <p:pic>
        <p:nvPicPr>
          <p:cNvPr id="1741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365625"/>
            <a:ext cx="7362825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Naming Carboxylic Acid Derivatives</a:t>
            </a:r>
            <a:endParaRPr lang="en-IN" altLang="en-US" smtClean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0070C0"/>
                </a:solidFill>
              </a:rPr>
              <a:t>Acyl phosphates</a:t>
            </a:r>
            <a:r>
              <a:rPr lang="en-IN" altLang="en-US" smtClean="0"/>
              <a:t>,</a:t>
            </a:r>
            <a:r>
              <a:rPr lang="en-IN" altLang="en-US" b="1" smtClean="0"/>
              <a:t> </a:t>
            </a:r>
            <a:r>
              <a:rPr lang="en-IN" altLang="en-US" smtClean="0"/>
              <a:t>RCO</a:t>
            </a:r>
            <a:r>
              <a:rPr lang="en-IN" altLang="en-US" baseline="-25000" smtClean="0"/>
              <a:t>2</a:t>
            </a:r>
            <a:r>
              <a:rPr lang="en-IN" altLang="en-US" smtClean="0"/>
              <a:t>PO</a:t>
            </a:r>
            <a:r>
              <a:rPr lang="en-IN" altLang="en-US" baseline="-25000" smtClean="0"/>
              <a:t>3</a:t>
            </a:r>
            <a:r>
              <a:rPr lang="en-IN" altLang="en-US" baseline="30000" smtClean="0"/>
              <a:t>2-</a:t>
            </a:r>
            <a:r>
              <a:rPr lang="en-IN" altLang="en-US" smtClean="0"/>
              <a:t> and RCO</a:t>
            </a:r>
            <a:r>
              <a:rPr lang="en-IN" altLang="en-US" baseline="-25000" smtClean="0"/>
              <a:t>2</a:t>
            </a:r>
            <a:r>
              <a:rPr lang="en-IN" altLang="en-US" smtClean="0"/>
              <a:t>PO</a:t>
            </a:r>
            <a:r>
              <a:rPr lang="en-IN" altLang="en-US" baseline="-25000" smtClean="0"/>
              <a:t>3</a:t>
            </a:r>
            <a:r>
              <a:rPr lang="en-IN" altLang="en-US" smtClean="0"/>
              <a:t>R’</a:t>
            </a:r>
            <a:r>
              <a:rPr lang="en-IN" altLang="en-US" baseline="30000" smtClean="0"/>
              <a:t>–</a:t>
            </a:r>
          </a:p>
          <a:p>
            <a:pPr lvl="1"/>
            <a:r>
              <a:rPr lang="en-IN" altLang="en-US" smtClean="0"/>
              <a:t>Named by citing the acyl group and adding the word phosphate</a:t>
            </a:r>
          </a:p>
          <a:p>
            <a:pPr lvl="1"/>
            <a:r>
              <a:rPr lang="en-IN" altLang="en-US" smtClean="0"/>
              <a:t>Identified after acyl group, if an alkyl is attached to the phosphate oxygen</a:t>
            </a:r>
          </a:p>
        </p:txBody>
      </p:sp>
      <p:pic>
        <p:nvPicPr>
          <p:cNvPr id="1946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3644900"/>
            <a:ext cx="7124700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Draw structures corresponding to the following names:</a:t>
            </a:r>
          </a:p>
          <a:p>
            <a:pPr lvl="1"/>
            <a:r>
              <a:rPr lang="en-IN" altLang="en-US" smtClean="0"/>
              <a:t>a) 4-Methylpentanoyl chloride</a:t>
            </a:r>
          </a:p>
          <a:p>
            <a:pPr lvl="1"/>
            <a:r>
              <a:rPr lang="en-IN" altLang="en-US" smtClean="0"/>
              <a:t>b) Isopropyl cyclopentanecarboxylate</a:t>
            </a:r>
          </a:p>
          <a:p>
            <a:r>
              <a:rPr lang="en-IN" altLang="en-US" smtClean="0"/>
              <a:t>Solution:</a:t>
            </a:r>
          </a:p>
          <a:p>
            <a:pPr lvl="1"/>
            <a:r>
              <a:rPr lang="en-IN" altLang="en-US" smtClean="0"/>
              <a:t>a)</a:t>
            </a:r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r>
              <a:rPr lang="en-IN" altLang="en-US" smtClean="0"/>
              <a:t>b)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3897313"/>
            <a:ext cx="2263775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4973638"/>
            <a:ext cx="2278062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Nucleophilic Acyl Substitution Reactions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Tetrahedral intermediate eliminates one of the two substituents originally bonded to the carbonyl carbon </a:t>
            </a:r>
          </a:p>
          <a:p>
            <a:pPr lvl="1"/>
            <a:r>
              <a:rPr lang="en-IN" altLang="en-US" smtClean="0"/>
              <a:t>Leads to a net </a:t>
            </a:r>
            <a:r>
              <a:rPr lang="en-IN" altLang="en-US" b="1" smtClean="0">
                <a:solidFill>
                  <a:srgbClr val="0070C0"/>
                </a:solidFill>
              </a:rPr>
              <a:t>nucleophilic acyl substitution reaction</a:t>
            </a:r>
            <a:endParaRPr lang="en-IN" altLang="en-US" smtClean="0">
              <a:solidFill>
                <a:srgbClr val="0070C0"/>
              </a:solidFill>
            </a:endParaRPr>
          </a:p>
          <a:p>
            <a:r>
              <a:rPr lang="en-US" altLang="en-US" smtClean="0"/>
              <a:t>Carboxylic acid derivatives have an acyl carbon bonded to a group </a:t>
            </a:r>
            <a:r>
              <a:rPr lang="en-US" altLang="en-US" smtClean="0">
                <a:sym typeface="Symbol" panose="05050102010706020507" pitchFamily="18" charset="2"/>
              </a:rPr>
              <a:t>–</a:t>
            </a:r>
            <a:r>
              <a:rPr lang="en-US" altLang="en-US" smtClean="0"/>
              <a:t>Y that can leave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2800" b="1" smtClean="0">
                <a:solidFill>
                  <a:srgbClr val="FF0000"/>
                </a:solidFill>
              </a:rPr>
              <a:t>Figure 21.1 </a:t>
            </a:r>
            <a:r>
              <a:rPr lang="en-IN" altLang="en-US" sz="2800" smtClean="0"/>
              <a:t>-</a:t>
            </a:r>
            <a:r>
              <a:rPr lang="en-IN" altLang="en-US" sz="2800" b="1" smtClean="0"/>
              <a:t> </a:t>
            </a:r>
            <a:r>
              <a:rPr lang="en-IN" altLang="en-US" sz="2800" smtClean="0"/>
              <a:t>The General Mechanisms of Nucleophilic Addition and Nucleophilic Acyl Substitution Reactions</a:t>
            </a:r>
            <a:endParaRPr lang="en-US" altLang="en-US" sz="2800" smtClean="0"/>
          </a:p>
        </p:txBody>
      </p:sp>
      <p:pic>
        <p:nvPicPr>
          <p:cNvPr id="25603" name="Picture 6" descr="21_0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454150"/>
            <a:ext cx="6643688" cy="521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Show the mechanism of the following nucleophilic acyl substitution reaction</a:t>
            </a:r>
          </a:p>
          <a:p>
            <a:pPr lvl="1"/>
            <a:r>
              <a:rPr lang="en-IN" altLang="en-US" smtClean="0"/>
              <a:t>Use curved arrows to indicate the electron flow in each step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r>
              <a:rPr lang="en-IN" altLang="en-US" smtClean="0"/>
              <a:t>Solution:</a:t>
            </a:r>
          </a:p>
          <a:p>
            <a:pPr lvl="1"/>
            <a:endParaRPr lang="en-IN" altLang="en-US" smtClean="0"/>
          </a:p>
          <a:p>
            <a:endParaRPr lang="en-IN" altLang="en-US" smtClean="0"/>
          </a:p>
        </p:txBody>
      </p:sp>
      <p:pic>
        <p:nvPicPr>
          <p:cNvPr id="2765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3213100"/>
            <a:ext cx="4905375" cy="129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4852988"/>
            <a:ext cx="5676900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Nucleophilic Acyl Substitution Reactions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Relative reactivity of carboxylic acid derivatives</a:t>
            </a:r>
            <a:endParaRPr lang="en-US" altLang="en-US" smtClean="0"/>
          </a:p>
          <a:p>
            <a:pPr lvl="1"/>
            <a:r>
              <a:rPr lang="en-US" altLang="en-US" smtClean="0"/>
              <a:t>Nucleophiles react more readily with unhindered carbonyl groups </a:t>
            </a:r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r>
              <a:rPr lang="en-US" altLang="en-US" smtClean="0"/>
              <a:t>Electrophilic carbonyl groups are more reactive to addition</a:t>
            </a:r>
          </a:p>
          <a:p>
            <a:pPr lvl="1"/>
            <a:r>
              <a:rPr lang="en-US" altLang="en-US" smtClean="0"/>
              <a:t>The intermediate with the best leaving group decomposes fastest</a:t>
            </a:r>
          </a:p>
        </p:txBody>
      </p:sp>
      <p:pic>
        <p:nvPicPr>
          <p:cNvPr id="29700" name="Picture 8" descr="21_u01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755900"/>
            <a:ext cx="5708650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Nucleophilic Acyl Substitution Reactions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IN" altLang="en-US" smtClean="0"/>
          </a:p>
          <a:p>
            <a:r>
              <a:rPr lang="en-IN" altLang="en-US" smtClean="0"/>
              <a:t>Various substituents affect the polarization of a carbonyl group </a:t>
            </a:r>
          </a:p>
          <a:p>
            <a:pPr lvl="1"/>
            <a:r>
              <a:rPr lang="en-IN" altLang="en-US" smtClean="0"/>
              <a:t>Similar to the way they effect reactivity of an aromatic ring toward electrophilic substitution</a:t>
            </a:r>
            <a:endParaRPr lang="en-US" altLang="en-US" smtClean="0"/>
          </a:p>
        </p:txBody>
      </p:sp>
      <p:pic>
        <p:nvPicPr>
          <p:cNvPr id="31748" name="Picture 7" descr="21_u01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700213"/>
            <a:ext cx="692467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Nucleophilic Acyl Substitution Reactions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 more reactive acid derivative can be converted into a less reactive one</a:t>
            </a:r>
          </a:p>
          <a:p>
            <a:r>
              <a:rPr lang="en-IN" altLang="en-US" smtClean="0"/>
              <a:t>Acid halides and acid anhydrides react rapidly with water</a:t>
            </a:r>
            <a:endParaRPr lang="en-US" altLang="en-US" smtClean="0"/>
          </a:p>
        </p:txBody>
      </p:sp>
      <p:pic>
        <p:nvPicPr>
          <p:cNvPr id="33796" name="Picture 6" descr="21_0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3244850"/>
            <a:ext cx="42322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Nucleophilic Acyl Substitution Reactions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Hydrolysis - </a:t>
            </a:r>
            <a:r>
              <a:rPr lang="en-US" altLang="en-US" smtClean="0"/>
              <a:t>Water is used as a reagent to make carboxylic acids</a:t>
            </a:r>
          </a:p>
          <a:p>
            <a:r>
              <a:rPr lang="en-IN" altLang="en-US" smtClean="0"/>
              <a:t>Alcoholysis – </a:t>
            </a:r>
            <a:r>
              <a:rPr lang="en-US" altLang="en-US" smtClean="0"/>
              <a:t>Alcohol is used as reagent to make esters</a:t>
            </a:r>
          </a:p>
          <a:p>
            <a:r>
              <a:rPr lang="en-IN" altLang="en-US" smtClean="0"/>
              <a:t>Aminolysis - </a:t>
            </a:r>
            <a:r>
              <a:rPr lang="en-US" altLang="en-US" smtClean="0"/>
              <a:t>Ammonia or an amine is used to make an amide</a:t>
            </a:r>
          </a:p>
          <a:p>
            <a:r>
              <a:rPr lang="en-IN" altLang="en-US" smtClean="0"/>
              <a:t>Reduction - </a:t>
            </a:r>
            <a:r>
              <a:rPr lang="en-US" altLang="en-US" smtClean="0"/>
              <a:t>Hydride source is used to make an aldehyde or an alcohol</a:t>
            </a:r>
          </a:p>
          <a:p>
            <a:r>
              <a:rPr lang="en-IN" altLang="en-US" smtClean="0"/>
              <a:t>Grignard reaction - Organometallic reagent </a:t>
            </a:r>
            <a:r>
              <a:rPr lang="en-US" altLang="en-US" smtClean="0"/>
              <a:t>is used to make a ketone or an alcohol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 smtClean="0">
                <a:ea typeface="ＭＳ Ｐゴシック" charset="-128"/>
              </a:rPr>
              <a:t>(21.1)</a:t>
            </a:r>
          </a:p>
          <a:p>
            <a:pPr>
              <a:defRPr/>
            </a:pPr>
            <a:r>
              <a:rPr lang="en-IN" dirty="0" smtClean="0">
                <a:ea typeface="ＭＳ Ｐゴシック" charset="-128"/>
              </a:rPr>
              <a:t>Naming carboxylic acid </a:t>
            </a:r>
            <a:r>
              <a:rPr lang="en-IN" dirty="0">
                <a:ea typeface="ＭＳ Ｐゴシック" charset="-128"/>
              </a:rPr>
              <a:t>d</a:t>
            </a:r>
            <a:r>
              <a:rPr lang="en-IN" dirty="0" smtClean="0">
                <a:ea typeface="ＭＳ Ｐゴシック" charset="-128"/>
              </a:rPr>
              <a:t>erivatives</a:t>
            </a:r>
            <a:endParaRPr lang="en-IN" dirty="0">
              <a:ea typeface="ＭＳ Ｐゴシック" charset="-128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 smtClean="0">
                <a:ea typeface="ＭＳ Ｐゴシック" charset="-128"/>
              </a:rPr>
              <a:t>(21.2)</a:t>
            </a:r>
          </a:p>
          <a:p>
            <a:pPr>
              <a:defRPr/>
            </a:pPr>
            <a:r>
              <a:rPr lang="en-IN" dirty="0" smtClean="0">
                <a:ea typeface="ＭＳ Ｐゴシック" charset="-128"/>
              </a:rPr>
              <a:t>Nucleophilic acyl </a:t>
            </a:r>
            <a:r>
              <a:rPr lang="en-IN" dirty="0">
                <a:ea typeface="ＭＳ Ｐゴシック" charset="-128"/>
              </a:rPr>
              <a:t>s</a:t>
            </a:r>
            <a:r>
              <a:rPr lang="en-IN" dirty="0" smtClean="0">
                <a:ea typeface="ＭＳ Ｐゴシック" charset="-128"/>
              </a:rPr>
              <a:t>ubstitution </a:t>
            </a:r>
            <a:r>
              <a:rPr lang="en-IN" dirty="0">
                <a:ea typeface="ＭＳ Ｐゴシック" charset="-128"/>
              </a:rPr>
              <a:t>r</a:t>
            </a:r>
            <a:r>
              <a:rPr lang="en-IN" dirty="0" smtClean="0">
                <a:ea typeface="ＭＳ Ｐゴシック" charset="-128"/>
              </a:rPr>
              <a:t>eactions</a:t>
            </a:r>
            <a:endParaRPr lang="en-IN" dirty="0">
              <a:ea typeface="ＭＳ Ｐゴシック" charset="-128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 smtClean="0">
                <a:ea typeface="ＭＳ Ｐゴシック" charset="-128"/>
              </a:rPr>
              <a:t>(21.3) </a:t>
            </a:r>
          </a:p>
          <a:p>
            <a:pPr>
              <a:defRPr/>
            </a:pPr>
            <a:r>
              <a:rPr lang="en-IN" dirty="0" smtClean="0">
                <a:ea typeface="ＭＳ Ｐゴシック" charset="-128"/>
              </a:rPr>
              <a:t>Reactions </a:t>
            </a:r>
            <a:r>
              <a:rPr lang="en-IN" dirty="0">
                <a:ea typeface="ＭＳ Ｐゴシック" charset="-128"/>
              </a:rPr>
              <a:t>of </a:t>
            </a:r>
            <a:r>
              <a:rPr lang="en-IN" dirty="0" smtClean="0">
                <a:ea typeface="ＭＳ Ｐゴシック" charset="-128"/>
              </a:rPr>
              <a:t>carboxylic acids</a:t>
            </a:r>
            <a:endParaRPr lang="en-IN" dirty="0">
              <a:ea typeface="ＭＳ Ｐゴシック" charset="-128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 smtClean="0">
                <a:ea typeface="ＭＳ Ｐゴシック" charset="-128"/>
              </a:rPr>
              <a:t>(21.4) </a:t>
            </a:r>
          </a:p>
          <a:p>
            <a:pPr>
              <a:defRPr/>
            </a:pPr>
            <a:r>
              <a:rPr lang="en-IN" dirty="0" smtClean="0">
                <a:ea typeface="ＭＳ Ｐゴシック" charset="-128"/>
              </a:rPr>
              <a:t>Chemistry </a:t>
            </a:r>
            <a:r>
              <a:rPr lang="en-IN" dirty="0">
                <a:ea typeface="ＭＳ Ｐゴシック" charset="-128"/>
              </a:rPr>
              <a:t>of </a:t>
            </a:r>
            <a:r>
              <a:rPr lang="en-IN" dirty="0" smtClean="0">
                <a:ea typeface="ＭＳ Ｐゴシック" charset="-128"/>
              </a:rPr>
              <a:t>acid halides</a:t>
            </a:r>
            <a:endParaRPr lang="en-IN" dirty="0"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000" b="1" smtClean="0">
                <a:solidFill>
                  <a:srgbClr val="FF0000"/>
                </a:solidFill>
              </a:rPr>
              <a:t>Figure 21.3 </a:t>
            </a:r>
            <a:r>
              <a:rPr lang="en-IN" altLang="en-US" sz="3000" smtClean="0"/>
              <a:t>-</a:t>
            </a:r>
            <a:r>
              <a:rPr lang="en-IN" altLang="en-US" sz="3000" b="1" smtClean="0"/>
              <a:t> </a:t>
            </a:r>
            <a:r>
              <a:rPr lang="en-IN" altLang="en-US" sz="3000" smtClean="0"/>
              <a:t>Some General Reactions of Carboxylic Acid Derivatives</a:t>
            </a:r>
          </a:p>
        </p:txBody>
      </p:sp>
      <p:pic>
        <p:nvPicPr>
          <p:cNvPr id="37891" name="Picture 7" descr="21_0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89138"/>
            <a:ext cx="8378825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Predict the products of the following nucleophilic acyl substitution reaction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r>
              <a:rPr lang="en-IN" altLang="en-US" smtClean="0"/>
              <a:t>Solution:</a:t>
            </a:r>
          </a:p>
          <a:p>
            <a:pPr lvl="1"/>
            <a:r>
              <a:rPr lang="en-IN" altLang="en-US" smtClean="0"/>
              <a:t>Identifying the nucleophile and the leaving group and replacing the leaving group by the nucleophile in the product</a:t>
            </a:r>
          </a:p>
          <a:p>
            <a:pPr lvl="1"/>
            <a:endParaRPr lang="en-IN" altLang="en-US" smtClean="0"/>
          </a:p>
        </p:txBody>
      </p:sp>
      <p:pic>
        <p:nvPicPr>
          <p:cNvPr id="3994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2355850"/>
            <a:ext cx="362902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5300663"/>
            <a:ext cx="831215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Reactions of Carboxylic Acids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–OH is a poor leaving group</a:t>
            </a:r>
          </a:p>
          <a:p>
            <a:pPr lvl="1"/>
            <a:r>
              <a:rPr lang="en-IN" altLang="en-US" smtClean="0"/>
              <a:t>Direct nucleophilic acyl substitution of a carboxylic acid is difficult</a:t>
            </a:r>
            <a:endParaRPr lang="en-US" altLang="en-US" smtClean="0"/>
          </a:p>
          <a:p>
            <a:r>
              <a:rPr lang="en-IN" altLang="en-US" smtClean="0"/>
              <a:t>Reactivity of the acid can be increased by:</a:t>
            </a:r>
          </a:p>
          <a:p>
            <a:pPr lvl="1"/>
            <a:r>
              <a:rPr lang="en-IN" altLang="en-US" smtClean="0"/>
              <a:t>Using a strong acid catalyst to protonate the carboxyl</a:t>
            </a:r>
          </a:p>
          <a:p>
            <a:pPr lvl="1"/>
            <a:r>
              <a:rPr lang="en-US" altLang="en-US" smtClean="0"/>
              <a:t>Converting </a:t>
            </a:r>
            <a:r>
              <a:rPr lang="en-US" altLang="en-US" smtClean="0">
                <a:sym typeface="Symbol" panose="05050102010706020507" pitchFamily="18" charset="2"/>
              </a:rPr>
              <a:t>–</a:t>
            </a:r>
            <a:r>
              <a:rPr lang="en-US" altLang="en-US" smtClean="0"/>
              <a:t>OH into a better leaving group</a:t>
            </a:r>
          </a:p>
          <a:p>
            <a:r>
              <a:rPr lang="en-US" altLang="en-US" smtClean="0"/>
              <a:t>Specific reagents such as acid chlorides, anhydrides, esters, and amides can be prepared from carboxylic acids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Reactions of Carboxylic Acids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Conversion of carboxylic acids into acid chlorides</a:t>
            </a:r>
          </a:p>
          <a:p>
            <a:pPr lvl="1"/>
            <a:r>
              <a:rPr lang="en-US" altLang="en-US" smtClean="0"/>
              <a:t>Reaction with thionyl chloride, SOCl</a:t>
            </a:r>
            <a:r>
              <a:rPr lang="en-US" altLang="en-US" baseline="-25000" smtClean="0"/>
              <a:t>2</a:t>
            </a:r>
          </a:p>
          <a:p>
            <a:pPr lvl="1"/>
            <a:endParaRPr lang="en-US" altLang="en-US" baseline="-25000" smtClean="0"/>
          </a:p>
          <a:p>
            <a:pPr lvl="1"/>
            <a:endParaRPr lang="en-US" altLang="en-US" baseline="-25000" smtClean="0"/>
          </a:p>
          <a:p>
            <a:pPr lvl="1"/>
            <a:endParaRPr lang="en-US" altLang="en-US" baseline="-25000" smtClean="0"/>
          </a:p>
          <a:p>
            <a:pPr lvl="1"/>
            <a:endParaRPr lang="en-US" altLang="en-US" baseline="-25000" smtClean="0"/>
          </a:p>
          <a:p>
            <a:pPr lvl="1"/>
            <a:endParaRPr lang="en-US" altLang="en-US" baseline="-25000" smtClean="0"/>
          </a:p>
          <a:p>
            <a:pPr lvl="1"/>
            <a:endParaRPr lang="en-US" altLang="en-US" baseline="-25000" smtClean="0"/>
          </a:p>
          <a:p>
            <a:pPr lvl="1"/>
            <a:endParaRPr lang="en-US" altLang="en-US" baseline="-25000" smtClean="0"/>
          </a:p>
          <a:p>
            <a:pPr lvl="1"/>
            <a:r>
              <a:rPr lang="en-IN" altLang="en-US" smtClean="0"/>
              <a:t>Carboxylic acid is first converted into an acyl chlorosulfite intermediate</a:t>
            </a:r>
            <a:r>
              <a:rPr lang="en-US" altLang="en-US" smtClean="0"/>
              <a:t> which replaces </a:t>
            </a:r>
            <a:r>
              <a:rPr lang="en-IN" altLang="en-US" smtClean="0"/>
              <a:t>the –OH of the acid with a much better leaving group</a:t>
            </a:r>
          </a:p>
          <a:p>
            <a:pPr lvl="1"/>
            <a:r>
              <a:rPr lang="en-IN" altLang="en-US" smtClean="0"/>
              <a:t>Chlorosulfite then reacts with a nucleophilic chloride ion</a:t>
            </a:r>
          </a:p>
        </p:txBody>
      </p:sp>
      <p:pic>
        <p:nvPicPr>
          <p:cNvPr id="44036" name="Picture 6" descr="21_u02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420938"/>
            <a:ext cx="6450013" cy="225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Reactions of Carboxylic Acids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IN" altLang="en-US" smtClean="0"/>
              <a:t>Occurs by a n</a:t>
            </a:r>
            <a:r>
              <a:rPr lang="en-US" altLang="en-US" smtClean="0"/>
              <a:t>ucleophilic acyl substitution pathway</a:t>
            </a:r>
          </a:p>
          <a:p>
            <a:pPr lvl="1"/>
            <a:r>
              <a:rPr lang="en-US" altLang="en-US" smtClean="0"/>
              <a:t>Carboxylic acid is converted into a chlorosulfite which then reacts with chloride</a:t>
            </a:r>
          </a:p>
        </p:txBody>
      </p:sp>
      <p:pic>
        <p:nvPicPr>
          <p:cNvPr id="46084" name="Picture 6" descr="21_u02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284538"/>
            <a:ext cx="8575675" cy="173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Reactions of Carboxylic Acids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Conversion of carboxylic acids into acid anhydrides</a:t>
            </a:r>
          </a:p>
          <a:p>
            <a:pPr lvl="1"/>
            <a:r>
              <a:rPr lang="en-US" altLang="en-US" smtClean="0"/>
              <a:t>Acid anhydrides can be derived from two molecules of carboxylic acid by heating to remove water</a:t>
            </a:r>
          </a:p>
          <a:p>
            <a:endParaRPr lang="en-US" altLang="en-US" smtClean="0"/>
          </a:p>
        </p:txBody>
      </p:sp>
      <p:pic>
        <p:nvPicPr>
          <p:cNvPr id="48132" name="Picture 6" descr="21_u02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789363"/>
            <a:ext cx="8593138" cy="185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Reactions of Carboxylic Acids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Conversion of carboxylic acids into esters</a:t>
            </a:r>
          </a:p>
          <a:p>
            <a:pPr lvl="1"/>
            <a:r>
              <a:rPr lang="en-US" altLang="en-US" smtClean="0"/>
              <a:t>Through reaction of a carboxylate anion with a primary alkyl halide</a:t>
            </a:r>
          </a:p>
        </p:txBody>
      </p:sp>
      <p:pic>
        <p:nvPicPr>
          <p:cNvPr id="50180" name="Picture 6" descr="21_u02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3141663"/>
            <a:ext cx="860107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Reactions of Carboxylic Acids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smtClean="0">
                <a:solidFill>
                  <a:srgbClr val="0070C0"/>
                </a:solidFill>
              </a:rPr>
              <a:t>Fischer esterification reaction</a:t>
            </a:r>
            <a:r>
              <a:rPr lang="en-US" altLang="en-US" smtClean="0"/>
              <a:t>:</a:t>
            </a:r>
            <a:r>
              <a:rPr lang="en-US" altLang="en-US" b="1" smtClean="0">
                <a:solidFill>
                  <a:srgbClr val="0070C0"/>
                </a:solidFill>
              </a:rPr>
              <a:t> </a:t>
            </a:r>
            <a:r>
              <a:rPr lang="en-US" altLang="en-US" smtClean="0"/>
              <a:t>Synthesis of esters </a:t>
            </a:r>
            <a:r>
              <a:rPr lang="en-IN" altLang="en-US" smtClean="0"/>
              <a:t>by an acid-catalyzed nucleophilic acyl substitution reaction of a carboxylic acid with an alcohol</a:t>
            </a:r>
            <a:endParaRPr lang="en-US" altLang="en-US" smtClean="0"/>
          </a:p>
        </p:txBody>
      </p:sp>
      <p:pic>
        <p:nvPicPr>
          <p:cNvPr id="52228" name="Picture 6" descr="21_u02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276600"/>
            <a:ext cx="8574088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Mechanism of the Fischer Esterification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baseline="30000" smtClean="0"/>
              <a:t>18</a:t>
            </a:r>
            <a:r>
              <a:rPr lang="en-US" altLang="en-US" smtClean="0"/>
              <a:t>O-labeled methanol reacts with benzoic acid, the methyl benzoate produced is </a:t>
            </a:r>
            <a:r>
              <a:rPr lang="en-US" altLang="en-US" baseline="30000" smtClean="0"/>
              <a:t>18</a:t>
            </a:r>
            <a:r>
              <a:rPr lang="en-US" altLang="en-US" smtClean="0"/>
              <a:t>O-labeled but the water produced is unlabeled</a:t>
            </a:r>
          </a:p>
        </p:txBody>
      </p:sp>
      <p:pic>
        <p:nvPicPr>
          <p:cNvPr id="54276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45100" y="1412875"/>
            <a:ext cx="3648075" cy="5181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How is the following ester prepared from the corresponding acid?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r>
              <a:rPr lang="en-IN" altLang="en-US" smtClean="0"/>
              <a:t>Solution:</a:t>
            </a:r>
          </a:p>
          <a:p>
            <a:pPr lvl="1"/>
            <a:endParaRPr lang="en-IN" altLang="en-US" smtClean="0"/>
          </a:p>
          <a:p>
            <a:endParaRPr lang="en-IN" altLang="en-US" smtClean="0"/>
          </a:p>
        </p:txBody>
      </p:sp>
      <p:pic>
        <p:nvPicPr>
          <p:cNvPr id="5632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5" y="2600325"/>
            <a:ext cx="3330575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4530725"/>
            <a:ext cx="755650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>
                <a:ea typeface="ＭＳ Ｐゴシック" charset="-128"/>
              </a:rPr>
              <a:t>(21.5) </a:t>
            </a:r>
          </a:p>
          <a:p>
            <a:pPr>
              <a:defRPr/>
            </a:pPr>
            <a:r>
              <a:rPr lang="en-IN" dirty="0">
                <a:ea typeface="ＭＳ Ｐゴシック" charset="-128"/>
              </a:rPr>
              <a:t>Chemistry of acid anhydrides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 smtClean="0">
                <a:ea typeface="ＭＳ Ｐゴシック" charset="-128"/>
              </a:rPr>
              <a:t>(21.6) </a:t>
            </a:r>
          </a:p>
          <a:p>
            <a:pPr>
              <a:defRPr/>
            </a:pPr>
            <a:r>
              <a:rPr lang="en-IN" dirty="0" smtClean="0">
                <a:ea typeface="ＭＳ Ｐゴシック" charset="-128"/>
              </a:rPr>
              <a:t>Chemistry of esters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 smtClean="0">
                <a:ea typeface="ＭＳ Ｐゴシック" charset="-128"/>
              </a:rPr>
              <a:t>(21.7)</a:t>
            </a:r>
          </a:p>
          <a:p>
            <a:pPr>
              <a:defRPr/>
            </a:pPr>
            <a:r>
              <a:rPr lang="en-IN" dirty="0" smtClean="0">
                <a:ea typeface="ＭＳ Ｐゴシック" charset="-128"/>
              </a:rPr>
              <a:t>Chemistry of amides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Reactions of Carboxylic Acids</a:t>
            </a:r>
            <a:endParaRPr lang="en-IN" altLang="en-US" smtClean="0"/>
          </a:p>
        </p:txBody>
      </p:sp>
      <p:sp>
        <p:nvSpPr>
          <p:cNvPr id="58371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4000"/>
            <a:ext cx="4375150" cy="5181600"/>
          </a:xfrm>
        </p:spPr>
        <p:txBody>
          <a:bodyPr/>
          <a:lstStyle/>
          <a:p>
            <a:r>
              <a:rPr lang="en-IN" altLang="en-US" smtClean="0"/>
              <a:t>Conversion of carboxylic acids into amides</a:t>
            </a:r>
          </a:p>
          <a:p>
            <a:pPr lvl="1"/>
            <a:r>
              <a:rPr lang="en-IN" altLang="en-US" smtClean="0"/>
              <a:t>Difficult to prepare by direct reaction of carboxylic acids</a:t>
            </a:r>
          </a:p>
          <a:p>
            <a:pPr lvl="1"/>
            <a:r>
              <a:rPr lang="en-IN" altLang="en-US" smtClean="0"/>
              <a:t>Prepared by activating the carboxylic acid with dicyclohexylcarbodiimde, followed by addition of the amine</a:t>
            </a:r>
          </a:p>
        </p:txBody>
      </p:sp>
      <p:pic>
        <p:nvPicPr>
          <p:cNvPr id="58372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22875" y="1404938"/>
            <a:ext cx="3579813" cy="52641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Reactions of Carboxylic Acids</a:t>
            </a:r>
            <a:endParaRPr lang="en-IN" altLang="en-US" smtClean="0"/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Conversion of carboxylic acids into alcohols</a:t>
            </a:r>
          </a:p>
          <a:p>
            <a:pPr lvl="1"/>
            <a:r>
              <a:rPr lang="en-IN" altLang="en-US" smtClean="0"/>
              <a:t>Carboxylic acids are reduced by LiAlH</a:t>
            </a:r>
            <a:r>
              <a:rPr lang="en-IN" altLang="en-US" baseline="-25000" smtClean="0"/>
              <a:t>4</a:t>
            </a:r>
            <a:r>
              <a:rPr lang="en-IN" altLang="en-US" sz="1800" smtClean="0"/>
              <a:t> </a:t>
            </a:r>
            <a:r>
              <a:rPr lang="en-IN" altLang="en-US" smtClean="0"/>
              <a:t>to give primary alcohols</a:t>
            </a:r>
          </a:p>
          <a:p>
            <a:pPr lvl="1"/>
            <a:r>
              <a:rPr lang="en-IN" altLang="en-US" smtClean="0"/>
              <a:t>Reduction is a nucleophilic acyl substitution reaction in which –H replaces –OH to give an aldehyde</a:t>
            </a:r>
          </a:p>
          <a:p>
            <a:pPr lvl="2"/>
            <a:r>
              <a:rPr lang="en-IN" altLang="en-US" smtClean="0"/>
              <a:t>Reduces primary alcohol by nucleophilic addition</a:t>
            </a:r>
          </a:p>
          <a:p>
            <a:endParaRPr lang="en-I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Reactions of Carboxylic Acids</a:t>
            </a:r>
            <a:endParaRPr lang="en-IN" altLang="en-US" smtClean="0"/>
          </a:p>
        </p:txBody>
      </p:sp>
      <p:sp>
        <p:nvSpPr>
          <p:cNvPr id="62467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altLang="en-US" smtClean="0"/>
              <a:t>Biological conversions of carboxylic acids</a:t>
            </a:r>
          </a:p>
          <a:p>
            <a:pPr lvl="1"/>
            <a:r>
              <a:rPr lang="en-IN" altLang="en-US" smtClean="0"/>
              <a:t>Direct conversions do not occur</a:t>
            </a:r>
          </a:p>
          <a:p>
            <a:pPr lvl="1"/>
            <a:r>
              <a:rPr lang="en-IN" altLang="en-US" smtClean="0"/>
              <a:t>In the laboratory, the acid must first be activated by converting the –OH into a better leaving group</a:t>
            </a:r>
          </a:p>
        </p:txBody>
      </p:sp>
      <p:pic>
        <p:nvPicPr>
          <p:cNvPr id="6246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1916113"/>
            <a:ext cx="4214813" cy="425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Reactions of Carboxylic Acids</a:t>
            </a:r>
            <a:endParaRPr lang="en-IN" altLang="en-US" smtClean="0"/>
          </a:p>
        </p:txBody>
      </p:sp>
      <p:sp>
        <p:nvSpPr>
          <p:cNvPr id="64515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IN" altLang="en-US" smtClean="0"/>
              <a:t>Reaction of the carboxylate with ATP to give an acyl adenylate a nucleophilic acyl substitution on phosphorus	</a:t>
            </a:r>
          </a:p>
        </p:txBody>
      </p:sp>
      <p:pic>
        <p:nvPicPr>
          <p:cNvPr id="6451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2565400"/>
            <a:ext cx="4265613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Chemistry of Acid Halides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Preparation of acid halides</a:t>
            </a:r>
          </a:p>
          <a:p>
            <a:pPr lvl="1"/>
            <a:r>
              <a:rPr lang="en-US" altLang="en-US" smtClean="0"/>
              <a:t>Acid chlorides are prepared from carboxylic acids by reaction with SOCl</a:t>
            </a:r>
            <a:r>
              <a:rPr lang="en-US" altLang="en-US" baseline="-25000" smtClean="0"/>
              <a:t>2</a:t>
            </a:r>
          </a:p>
          <a:p>
            <a:pPr lvl="1"/>
            <a:r>
              <a:rPr lang="en-US" altLang="en-US" smtClean="0"/>
              <a:t>Reaction of a carboxylic acid with PBr</a:t>
            </a:r>
            <a:r>
              <a:rPr lang="en-US" altLang="en-US" baseline="-25000" smtClean="0"/>
              <a:t>3</a:t>
            </a:r>
            <a:r>
              <a:rPr lang="en-US" altLang="en-US" smtClean="0"/>
              <a:t> yields the acid bromide</a:t>
            </a:r>
          </a:p>
        </p:txBody>
      </p:sp>
      <p:pic>
        <p:nvPicPr>
          <p:cNvPr id="66564" name="Picture 6" descr="21_u03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49688"/>
            <a:ext cx="8537575" cy="95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Chemistry of Acid Halides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Reaction of acid halides</a:t>
            </a:r>
          </a:p>
          <a:p>
            <a:pPr lvl="1"/>
            <a:r>
              <a:rPr lang="en-US" altLang="en-US" smtClean="0"/>
              <a:t>Nucleophilic acyl substitution mechanisms </a:t>
            </a:r>
          </a:p>
          <a:p>
            <a:pPr lvl="1"/>
            <a:r>
              <a:rPr lang="en-US" altLang="en-US" smtClean="0"/>
              <a:t>Halogen replaced by </a:t>
            </a:r>
            <a:r>
              <a:rPr lang="en-US" altLang="en-US" smtClean="0">
                <a:sym typeface="Symbol" panose="05050102010706020507" pitchFamily="18" charset="2"/>
              </a:rPr>
              <a:t>–</a:t>
            </a:r>
            <a:r>
              <a:rPr lang="en-US" altLang="en-US" smtClean="0"/>
              <a:t>OH, by </a:t>
            </a:r>
            <a:r>
              <a:rPr lang="en-US" altLang="en-US" smtClean="0">
                <a:sym typeface="Symbol" panose="05050102010706020507" pitchFamily="18" charset="2"/>
              </a:rPr>
              <a:t>–</a:t>
            </a:r>
            <a:r>
              <a:rPr lang="en-US" altLang="en-US" smtClean="0"/>
              <a:t>OR, or by </a:t>
            </a:r>
            <a:r>
              <a:rPr lang="en-US" altLang="en-US" smtClean="0">
                <a:sym typeface="Symbol" panose="05050102010706020507" pitchFamily="18" charset="2"/>
              </a:rPr>
              <a:t>–</a:t>
            </a:r>
            <a:r>
              <a:rPr lang="en-US" altLang="en-US" smtClean="0"/>
              <a:t>NH</a:t>
            </a:r>
            <a:r>
              <a:rPr lang="en-US" altLang="en-US" baseline="-25000" smtClean="0"/>
              <a:t>2</a:t>
            </a:r>
          </a:p>
          <a:p>
            <a:pPr lvl="1"/>
            <a:r>
              <a:rPr lang="en-US" altLang="en-US" smtClean="0"/>
              <a:t>Reduction yields a primary alcohol</a:t>
            </a:r>
          </a:p>
          <a:p>
            <a:pPr lvl="1"/>
            <a:r>
              <a:rPr lang="en-US" altLang="en-US" smtClean="0"/>
              <a:t>Grignard reagent yields a tertiary alcohol</a:t>
            </a:r>
          </a:p>
        </p:txBody>
      </p:sp>
      <p:pic>
        <p:nvPicPr>
          <p:cNvPr id="68612" name="Picture 6" descr="21_u03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63" y="3740150"/>
            <a:ext cx="4124325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Chemistry of Acid Halides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Conversion of acid halides into acids: Hydrolysis</a:t>
            </a:r>
          </a:p>
          <a:p>
            <a:pPr lvl="1"/>
            <a:r>
              <a:rPr lang="en-US" altLang="en-US" smtClean="0"/>
              <a:t>Acid chlorides react with water to yield carboxylic acids</a:t>
            </a:r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r>
              <a:rPr lang="en-US" altLang="en-US" smtClean="0"/>
              <a:t>HCl is generated during the hydrolysis: A base is added to remove the HCl</a:t>
            </a:r>
          </a:p>
        </p:txBody>
      </p:sp>
      <p:pic>
        <p:nvPicPr>
          <p:cNvPr id="70660" name="Picture 6" descr="21_u03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3136900"/>
            <a:ext cx="8583612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Chemistry of Acid Halides</a:t>
            </a:r>
            <a:endParaRPr lang="en-IN" altLang="en-US" smtClean="0"/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Conversion of acid halides into anhydrides</a:t>
            </a:r>
          </a:p>
          <a:p>
            <a:pPr lvl="1"/>
            <a:r>
              <a:rPr lang="en-IN" altLang="en-US" smtClean="0"/>
              <a:t>Nucleophilic acyl substitution reaction of acid chloride with a carboxylate anion gives acid anhydride</a:t>
            </a:r>
          </a:p>
          <a:p>
            <a:pPr lvl="1"/>
            <a:endParaRPr lang="en-IN" altLang="en-US" smtClean="0"/>
          </a:p>
        </p:txBody>
      </p:sp>
      <p:pic>
        <p:nvPicPr>
          <p:cNvPr id="7270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3357563"/>
            <a:ext cx="74676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Chemistry of Acid Halides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Conversion of acid halides into esters: Alcoholysis </a:t>
            </a:r>
            <a:endParaRPr lang="en-US" altLang="en-US" smtClean="0"/>
          </a:p>
          <a:p>
            <a:pPr lvl="1"/>
            <a:r>
              <a:rPr lang="en-US" altLang="en-US" smtClean="0"/>
              <a:t>Esters are produced in the reaction of acid chlorides with alcohols in the presence of pyridine or NaOH</a:t>
            </a:r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</p:txBody>
      </p:sp>
      <p:pic>
        <p:nvPicPr>
          <p:cNvPr id="74756" name="Picture 7" descr="21_u03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4629150"/>
            <a:ext cx="5915025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8" descr="21_u03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888" y="3213100"/>
            <a:ext cx="5184775" cy="152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How is ethyl benzoate prepared using a nucleophilic acyl substitution reaction of an acid chloride</a:t>
            </a:r>
          </a:p>
          <a:p>
            <a:r>
              <a:rPr lang="en-IN" altLang="en-US" smtClean="0"/>
              <a:t>Solution:</a:t>
            </a:r>
          </a:p>
          <a:p>
            <a:pPr lvl="1"/>
            <a:endParaRPr lang="en-IN" altLang="en-US" smtClean="0"/>
          </a:p>
          <a:p>
            <a:endParaRPr lang="en-IN" altLang="en-US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25" y="3584575"/>
            <a:ext cx="7558088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>
                <a:ea typeface="ＭＳ Ｐゴシック" charset="-128"/>
              </a:rPr>
              <a:t>(21.8) </a:t>
            </a:r>
          </a:p>
          <a:p>
            <a:pPr>
              <a:defRPr/>
            </a:pPr>
            <a:r>
              <a:rPr lang="en-IN" dirty="0">
                <a:ea typeface="ＭＳ Ｐゴシック" charset="-128"/>
              </a:rPr>
              <a:t>Chemistry of thioesters and acyl phosphates: Biological carboxylic acid derivatives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 smtClean="0">
                <a:ea typeface="ＭＳ Ｐゴシック" charset="-128"/>
              </a:rPr>
              <a:t>(21.9) </a:t>
            </a:r>
          </a:p>
          <a:p>
            <a:pPr>
              <a:defRPr/>
            </a:pPr>
            <a:r>
              <a:rPr lang="en-IN" dirty="0" smtClean="0">
                <a:ea typeface="ＭＳ Ｐゴシック" charset="-128"/>
              </a:rPr>
              <a:t>Polyamides and polyesters: Step-growth polymers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 smtClean="0">
                <a:ea typeface="ＭＳ Ｐゴシック" charset="-128"/>
              </a:rPr>
              <a:t>(21.10)</a:t>
            </a:r>
          </a:p>
          <a:p>
            <a:pPr>
              <a:defRPr/>
            </a:pPr>
            <a:r>
              <a:rPr lang="en-IN" dirty="0" smtClean="0">
                <a:ea typeface="ＭＳ Ｐゴシック" charset="-128"/>
              </a:rPr>
              <a:t>Spectroscopy of carboxylic acid derivatives</a:t>
            </a:r>
          </a:p>
          <a:p>
            <a:pPr>
              <a:defRPr/>
            </a:pPr>
            <a:endParaRPr lang="en-IN" dirty="0" smtClean="0">
              <a:ea typeface="ＭＳ Ｐゴシック" charset="-128"/>
            </a:endParaRPr>
          </a:p>
          <a:p>
            <a:pPr>
              <a:defRPr/>
            </a:pPr>
            <a:endParaRPr lang="en-IN" dirty="0"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Chemistry of Acid Halides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Aminolysis</a:t>
            </a:r>
          </a:p>
          <a:p>
            <a:pPr lvl="1"/>
            <a:r>
              <a:rPr lang="en-IN" altLang="en-US" smtClean="0"/>
              <a:t>Conversion of acid halides into amides</a:t>
            </a:r>
            <a:r>
              <a:rPr lang="en-US" altLang="en-US" smtClean="0"/>
              <a:t> </a:t>
            </a:r>
            <a:r>
              <a:rPr lang="en-IN" altLang="en-US" smtClean="0"/>
              <a:t>acid chloride-plus-alcohol method is used to prepare esters</a:t>
            </a:r>
          </a:p>
          <a:p>
            <a:pPr lvl="2"/>
            <a:r>
              <a:rPr lang="en-IN" altLang="en-US" smtClean="0"/>
              <a:t>Method is used in preparation of amines</a:t>
            </a:r>
          </a:p>
          <a:p>
            <a:pPr lvl="1"/>
            <a:r>
              <a:rPr lang="en-US" altLang="en-US" smtClean="0"/>
              <a:t>Trisubstituted amines(R</a:t>
            </a:r>
            <a:r>
              <a:rPr lang="en-US" altLang="en-US" baseline="-25000" smtClean="0"/>
              <a:t>3</a:t>
            </a:r>
            <a:r>
              <a:rPr lang="en-US" altLang="en-US" smtClean="0"/>
              <a:t>N) cannot be used</a:t>
            </a:r>
          </a:p>
        </p:txBody>
      </p:sp>
      <p:pic>
        <p:nvPicPr>
          <p:cNvPr id="78852" name="Picture 6" descr="21_u03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4076700"/>
            <a:ext cx="5378450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How is propanamide prepared using an acid chloride and an amine or ammonia</a:t>
            </a:r>
          </a:p>
          <a:p>
            <a:endParaRPr lang="en-IN" altLang="en-US" smtClean="0"/>
          </a:p>
          <a:p>
            <a:r>
              <a:rPr lang="en-IN" altLang="en-US" smtClean="0"/>
              <a:t>Solution:</a:t>
            </a:r>
          </a:p>
          <a:p>
            <a:pPr lvl="1"/>
            <a:endParaRPr lang="en-IN" altLang="en-US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3506788"/>
            <a:ext cx="7556500" cy="121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Chemistry of Acid Halides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Conversion of acid chlorides into alcohols: Reduction and Grignard reaction</a:t>
            </a:r>
            <a:endParaRPr lang="en-US" altLang="en-US" smtClean="0"/>
          </a:p>
          <a:p>
            <a:pPr lvl="1"/>
            <a:r>
              <a:rPr lang="en-US" altLang="en-US" smtClean="0"/>
              <a:t>LiAlH</a:t>
            </a:r>
            <a:r>
              <a:rPr lang="en-US" altLang="en-US" baseline="-25000" smtClean="0"/>
              <a:t>4</a:t>
            </a:r>
            <a:r>
              <a:rPr lang="en-US" altLang="en-US" smtClean="0"/>
              <a:t> reduces acid chlorides to yield aldehydes and then primary alcohols</a:t>
            </a:r>
          </a:p>
          <a:p>
            <a:pPr lvl="1"/>
            <a:r>
              <a:rPr lang="en-IN" altLang="en-US" smtClean="0"/>
              <a:t>Reduction occurs via nucleophilic acyl substitution mechanism</a:t>
            </a:r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</p:txBody>
      </p:sp>
      <p:pic>
        <p:nvPicPr>
          <p:cNvPr id="82948" name="Picture 6" descr="21_u04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238" y="4305300"/>
            <a:ext cx="4003675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Chemistry of Acid Halides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IN" altLang="en-US" smtClean="0"/>
              <a:t>Grignard reagents react with acid chlorides to yield tertiary alcohols with two identical substituent</a:t>
            </a:r>
          </a:p>
          <a:p>
            <a:pPr lvl="1"/>
            <a:r>
              <a:rPr lang="en-IN" altLang="en-US" smtClean="0"/>
              <a:t>Reduction occurs via nucleophilic acyl substitution mechanism</a:t>
            </a:r>
            <a:endParaRPr lang="en-US" altLang="en-US" smtClean="0"/>
          </a:p>
          <a:p>
            <a:pPr lvl="1"/>
            <a:endParaRPr lang="en-IN" altLang="en-US" smtClean="0"/>
          </a:p>
          <a:p>
            <a:pPr lvl="1"/>
            <a:endParaRPr lang="en-US" altLang="en-US" smtClean="0"/>
          </a:p>
        </p:txBody>
      </p:sp>
      <p:pic>
        <p:nvPicPr>
          <p:cNvPr id="84996" name="Picture 8" descr="21_u04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3716338"/>
            <a:ext cx="7880350" cy="196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Formation of Ketones from Acid Chlorides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Conversion of acid chlorides into ketones: Diorganocopper reaction</a:t>
            </a:r>
            <a:endParaRPr lang="en-US" altLang="en-US" smtClean="0"/>
          </a:p>
          <a:p>
            <a:pPr lvl="1"/>
            <a:r>
              <a:rPr lang="en-US" altLang="en-US" smtClean="0"/>
              <a:t>Reaction of an acid chloride with a lithium diorganocopper (Gilman) reagent, Li</a:t>
            </a:r>
            <a:r>
              <a:rPr lang="en-US" altLang="en-US" baseline="30000" smtClean="0"/>
              <a:t>+</a:t>
            </a:r>
            <a:r>
              <a:rPr lang="en-US" altLang="en-US" smtClean="0"/>
              <a:t> R’</a:t>
            </a:r>
            <a:r>
              <a:rPr lang="en-US" altLang="en-US" baseline="-25000" smtClean="0"/>
              <a:t>2</a:t>
            </a:r>
            <a:r>
              <a:rPr lang="en-US" altLang="en-US" smtClean="0"/>
              <a:t>Cu</a:t>
            </a:r>
            <a:r>
              <a:rPr lang="en-US" altLang="en-US" baseline="30000" smtClean="0">
                <a:sym typeface="Symbol" panose="05050102010706020507" pitchFamily="18" charset="2"/>
              </a:rPr>
              <a:t></a:t>
            </a:r>
          </a:p>
          <a:p>
            <a:pPr lvl="1"/>
            <a:r>
              <a:rPr lang="en-US" altLang="en-US" smtClean="0"/>
              <a:t>Addition produces an acyl diorganocopper intermediate, followed by loss of R</a:t>
            </a:r>
            <a:r>
              <a:rPr lang="en-US" altLang="en-US" smtClean="0">
                <a:sym typeface="Symbol" panose="05050102010706020507" pitchFamily="18" charset="2"/>
              </a:rPr>
              <a:t></a:t>
            </a:r>
            <a:r>
              <a:rPr lang="en-US" altLang="en-US" smtClean="0"/>
              <a:t>Cu and formation of the ketone</a:t>
            </a:r>
          </a:p>
        </p:txBody>
      </p:sp>
      <p:pic>
        <p:nvPicPr>
          <p:cNvPr id="87044" name="Picture 6" descr="21_u04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441825"/>
            <a:ext cx="7086600" cy="206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How is the following ketone prepared by reaction of an acid chloride with a lithium diorganocopper reagent?</a:t>
            </a:r>
          </a:p>
        </p:txBody>
      </p:sp>
      <p:pic>
        <p:nvPicPr>
          <p:cNvPr id="8909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2852738"/>
            <a:ext cx="418147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91139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Solution:</a:t>
            </a:r>
          </a:p>
          <a:p>
            <a:endParaRPr lang="en-IN" altLang="en-US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2205038"/>
            <a:ext cx="6870700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Chemistry of Acid Anhydrides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Preparation of acid anhydrides</a:t>
            </a:r>
          </a:p>
          <a:p>
            <a:pPr lvl="1"/>
            <a:r>
              <a:rPr lang="en-US" altLang="en-US" smtClean="0"/>
              <a:t>Nucleophilic acyl substitution of a carboxylate with an acid chloride</a:t>
            </a:r>
          </a:p>
        </p:txBody>
      </p:sp>
      <p:pic>
        <p:nvPicPr>
          <p:cNvPr id="93188" name="Picture 7" descr="21_u04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3357563"/>
            <a:ext cx="7085013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Reactions of Acid Anhydrides</a:t>
            </a:r>
          </a:p>
        </p:txBody>
      </p:sp>
      <p:pic>
        <p:nvPicPr>
          <p:cNvPr id="95235" name="Picture 6" descr="21_u04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1831975"/>
            <a:ext cx="8323262" cy="418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Reactions of Acid Anhydrides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Conversion of acid anhydrides into esters </a:t>
            </a:r>
          </a:p>
          <a:p>
            <a:pPr lvl="1"/>
            <a:r>
              <a:rPr lang="en-US" altLang="en-US" smtClean="0"/>
              <a:t>Acetic anhydride forms acetate esters from alcohols</a:t>
            </a:r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r>
              <a:rPr lang="en-IN" altLang="en-US" smtClean="0"/>
              <a:t>Conversion of acid anhydrides into amides </a:t>
            </a:r>
            <a:endParaRPr lang="en-US" altLang="en-US" smtClean="0"/>
          </a:p>
          <a:p>
            <a:pPr lvl="1"/>
            <a:r>
              <a:rPr lang="en-US" altLang="en-US" smtClean="0"/>
              <a:t>Acetic anhydride is used to prepare N-substituted acetamides from amines</a:t>
            </a:r>
          </a:p>
          <a:p>
            <a:pPr lvl="1"/>
            <a:endParaRPr lang="en-US" altLang="en-US" smtClean="0"/>
          </a:p>
        </p:txBody>
      </p:sp>
      <p:pic>
        <p:nvPicPr>
          <p:cNvPr id="97284" name="Picture 7" descr="21_u04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5243513"/>
            <a:ext cx="5921375" cy="14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5" name="Picture 8" descr="21_u048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75" y="2636838"/>
            <a:ext cx="5362575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Carboxylic Compounds</a:t>
            </a:r>
          </a:p>
        </p:txBody>
      </p:sp>
      <p:pic>
        <p:nvPicPr>
          <p:cNvPr id="8195" name="Picture 6" descr="21_u00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1989138"/>
            <a:ext cx="8647112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993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What product is expected from reaction of one equivalent of methanol with a cyclic anhydride, such as phthalic anhydride 			   (1,2-benzenedicarboxylic anhydride)?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r>
              <a:rPr lang="en-IN" altLang="en-US" smtClean="0"/>
              <a:t>Solution:</a:t>
            </a:r>
          </a:p>
          <a:p>
            <a:endParaRPr lang="en-IN" altLang="en-US" smtClean="0"/>
          </a:p>
          <a:p>
            <a:pPr lvl="1"/>
            <a:endParaRPr lang="en-IN" altLang="en-US" smtClean="0"/>
          </a:p>
        </p:txBody>
      </p:sp>
      <p:pic>
        <p:nvPicPr>
          <p:cNvPr id="9933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5" y="3276600"/>
            <a:ext cx="2916238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3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88" y="5180013"/>
            <a:ext cx="4822825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Chemistry of Esters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Esters are pleasant-smelling liquids</a:t>
            </a:r>
          </a:p>
          <a:p>
            <a:pPr lvl="1"/>
            <a:r>
              <a:rPr lang="en-US" altLang="en-US" smtClean="0"/>
              <a:t>Fragrant odors of fruits and flowers</a:t>
            </a:r>
          </a:p>
          <a:p>
            <a:r>
              <a:rPr lang="en-US" altLang="en-US" smtClean="0"/>
              <a:t>Also present in fats and vegetable oils</a:t>
            </a:r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r>
              <a:rPr lang="en-US" altLang="en-US" smtClean="0"/>
              <a:t>Industrially used esters include:</a:t>
            </a:r>
          </a:p>
          <a:p>
            <a:pPr lvl="1"/>
            <a:r>
              <a:rPr lang="en-IN" altLang="en-US" smtClean="0"/>
              <a:t>Ethyl acetate </a:t>
            </a:r>
          </a:p>
          <a:p>
            <a:pPr lvl="1"/>
            <a:r>
              <a:rPr lang="en-IN" altLang="en-US" smtClean="0"/>
              <a:t>Dialkyl phthalates</a:t>
            </a:r>
            <a:endParaRPr lang="en-US" altLang="en-US" smtClean="0"/>
          </a:p>
          <a:p>
            <a:pPr lvl="1"/>
            <a:endParaRPr lang="en-US" altLang="en-US" smtClean="0"/>
          </a:p>
        </p:txBody>
      </p:sp>
      <p:pic>
        <p:nvPicPr>
          <p:cNvPr id="101380" name="Picture 6" descr="21_u05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565400"/>
            <a:ext cx="5849938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Chemistry of Esters</a:t>
            </a:r>
            <a:endParaRPr lang="en-US" altLang="en-US" smtClean="0"/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Preparation of esters</a:t>
            </a:r>
          </a:p>
          <a:p>
            <a:pPr lvl="1"/>
            <a:r>
              <a:rPr lang="en-US" altLang="en-US" smtClean="0"/>
              <a:t>Esters are usually prepared from carboxylic acids</a:t>
            </a:r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r>
              <a:rPr lang="en-IN" altLang="en-US" smtClean="0"/>
              <a:t>Acid chlorides are converted into esters by treatment with an alcohol in the presence of base</a:t>
            </a:r>
            <a:endParaRPr lang="en-US" altLang="en-US" smtClean="0"/>
          </a:p>
        </p:txBody>
      </p:sp>
      <p:pic>
        <p:nvPicPr>
          <p:cNvPr id="103428" name="Picture 6" descr="21_u05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2636838"/>
            <a:ext cx="4840288" cy="267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Chemistry of Esters</a:t>
            </a:r>
            <a:endParaRPr lang="en-US" altLang="en-US" smtClean="0"/>
          </a:p>
        </p:txBody>
      </p:sp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Reactions of Esters</a:t>
            </a:r>
          </a:p>
          <a:p>
            <a:pPr lvl="1"/>
            <a:r>
              <a:rPr lang="en-US" altLang="en-US" smtClean="0"/>
              <a:t>Less reactive toward nucleophiles as compared to acid chlorides or anhydrides</a:t>
            </a:r>
          </a:p>
          <a:p>
            <a:pPr lvl="1"/>
            <a:r>
              <a:rPr lang="en-US" altLang="en-US" smtClean="0"/>
              <a:t>Cyclic esters are called </a:t>
            </a:r>
            <a:r>
              <a:rPr lang="en-US" altLang="en-US" b="1" smtClean="0">
                <a:solidFill>
                  <a:srgbClr val="0070C0"/>
                </a:solidFill>
              </a:rPr>
              <a:t>lactones</a:t>
            </a:r>
            <a:r>
              <a:rPr lang="en-US" altLang="en-US" smtClean="0"/>
              <a:t> and react similarly to acyclic esters</a:t>
            </a:r>
          </a:p>
          <a:p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Chemistry of Esters</a:t>
            </a:r>
            <a:endParaRPr lang="en-US" altLang="en-US" smtClean="0"/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Conversion of esters into carboxylic acids: Hydrolysis</a:t>
            </a:r>
          </a:p>
          <a:p>
            <a:pPr lvl="1"/>
            <a:r>
              <a:rPr lang="en-US" altLang="en-US" smtClean="0"/>
              <a:t>An ester is hydrolyzed by aqueous base or aqueous acid to yield a carboxylic acid plus an alcohol</a:t>
            </a:r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r>
              <a:rPr lang="en-IN" altLang="en-US" b="1" smtClean="0">
                <a:solidFill>
                  <a:srgbClr val="0070C0"/>
                </a:solidFill>
              </a:rPr>
              <a:t>Saponification</a:t>
            </a:r>
            <a:r>
              <a:rPr lang="en-IN" altLang="en-US" b="1" smtClean="0"/>
              <a:t>: </a:t>
            </a:r>
            <a:r>
              <a:rPr lang="en-IN" altLang="en-US" smtClean="0"/>
              <a:t>Ester hydrolysis in basic solution</a:t>
            </a:r>
            <a:endParaRPr lang="en-US" altLang="en-US" smtClean="0"/>
          </a:p>
        </p:txBody>
      </p:sp>
      <p:pic>
        <p:nvPicPr>
          <p:cNvPr id="107524" name="Picture 6" descr="21_u05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3644900"/>
            <a:ext cx="6735762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FF0000"/>
                </a:solidFill>
              </a:rPr>
              <a:t>Figure 21.7</a:t>
            </a:r>
            <a:r>
              <a:rPr lang="en-IN" altLang="en-US" smtClean="0"/>
              <a:t> - Mechanism of Base-induced Ester Hydrolysis</a:t>
            </a:r>
          </a:p>
        </p:txBody>
      </p:sp>
      <p:pic>
        <p:nvPicPr>
          <p:cNvPr id="109571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198" y="1384300"/>
            <a:ext cx="4355453" cy="5105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Chemistry of Esters</a:t>
            </a:r>
            <a:endParaRPr lang="en-US" altLang="en-US" smtClean="0"/>
          </a:p>
        </p:txBody>
      </p:sp>
      <p:sp>
        <p:nvSpPr>
          <p:cNvPr id="11161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28650" y="1524000"/>
            <a:ext cx="4203700" cy="5181600"/>
          </a:xfrm>
        </p:spPr>
        <p:txBody>
          <a:bodyPr/>
          <a:lstStyle/>
          <a:p>
            <a:r>
              <a:rPr lang="en-US" altLang="en-US" smtClean="0"/>
              <a:t>Hydrolysis: Conversion of esters into carboxylic acids</a:t>
            </a:r>
          </a:p>
          <a:p>
            <a:pPr lvl="1"/>
            <a:r>
              <a:rPr lang="en-IN" altLang="en-US" smtClean="0"/>
              <a:t>Acid-catalyzed ester hydrolysis can occur by different mechanisms</a:t>
            </a:r>
          </a:p>
          <a:p>
            <a:pPr lvl="2"/>
            <a:r>
              <a:rPr lang="en-IN" altLang="en-US" smtClean="0"/>
              <a:t>Depends on the structure of the ester</a:t>
            </a:r>
          </a:p>
        </p:txBody>
      </p:sp>
      <p:pic>
        <p:nvPicPr>
          <p:cNvPr id="1116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1466850"/>
            <a:ext cx="4071938" cy="506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Chemistry of Esters</a:t>
            </a:r>
            <a:endParaRPr lang="en-US" altLang="en-US" smtClean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IN" altLang="en-US" smtClean="0"/>
              <a:t>Conversion of esters into amides: Aminolysis </a:t>
            </a:r>
            <a:endParaRPr lang="en-US" altLang="en-US" smtClean="0"/>
          </a:p>
          <a:p>
            <a:pPr lvl="1">
              <a:spcBef>
                <a:spcPts val="600"/>
              </a:spcBef>
            </a:pPr>
            <a:r>
              <a:rPr lang="en-US" altLang="en-US" smtClean="0"/>
              <a:t>Ammonia reacts with esters to form amides</a:t>
            </a:r>
          </a:p>
          <a:p>
            <a:pPr lvl="1">
              <a:spcBef>
                <a:spcPts val="600"/>
              </a:spcBef>
            </a:pPr>
            <a:endParaRPr lang="en-US" altLang="en-US" smtClean="0"/>
          </a:p>
          <a:p>
            <a:pPr lvl="1">
              <a:spcBef>
                <a:spcPts val="600"/>
              </a:spcBef>
            </a:pPr>
            <a:endParaRPr lang="en-US" altLang="en-US" smtClean="0"/>
          </a:p>
          <a:p>
            <a:pPr>
              <a:spcBef>
                <a:spcPts val="600"/>
              </a:spcBef>
            </a:pPr>
            <a:r>
              <a:rPr lang="en-IN" altLang="en-US" smtClean="0"/>
              <a:t>Conversion of esters into alcohols: Reduction</a:t>
            </a:r>
          </a:p>
          <a:p>
            <a:pPr lvl="1">
              <a:spcBef>
                <a:spcPts val="600"/>
              </a:spcBef>
            </a:pPr>
            <a:r>
              <a:rPr lang="en-US" altLang="en-US" smtClean="0"/>
              <a:t>Reaction with LiAlH</a:t>
            </a:r>
            <a:r>
              <a:rPr lang="en-US" altLang="en-US" baseline="-25000" smtClean="0"/>
              <a:t>4</a:t>
            </a:r>
            <a:r>
              <a:rPr lang="en-US" altLang="en-US" smtClean="0"/>
              <a:t> yields primary alcohols</a:t>
            </a:r>
          </a:p>
          <a:p>
            <a:pPr lvl="1"/>
            <a:endParaRPr lang="en-CA" altLang="en-US" smtClean="0"/>
          </a:p>
        </p:txBody>
      </p:sp>
      <p:pic>
        <p:nvPicPr>
          <p:cNvPr id="113668" name="Picture 6" descr="21_u05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2205038"/>
            <a:ext cx="4398963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69" name="Picture 6" descr="21_u059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0" y="4314825"/>
            <a:ext cx="6450013" cy="246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Chemistry of Esters</a:t>
            </a:r>
            <a:endParaRPr lang="en-US" altLang="en-US" smtClean="0"/>
          </a:p>
        </p:txBody>
      </p:sp>
      <p:sp>
        <p:nvSpPr>
          <p:cNvPr id="1157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en-US" smtClean="0"/>
              <a:t>Hydride ion adds to the carbonyl group, followed by elimination of alkoxide ion to yield an aldehyde</a:t>
            </a:r>
          </a:p>
          <a:p>
            <a:pPr lvl="1"/>
            <a:r>
              <a:rPr lang="en-US" altLang="en-US" smtClean="0"/>
              <a:t>Reduction of the aldehyde gives the primary alcohol</a:t>
            </a:r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endParaRPr lang="en-IN" altLang="en-US" smtClean="0"/>
          </a:p>
          <a:p>
            <a:pPr lvl="1"/>
            <a:r>
              <a:rPr lang="en-IN" altLang="en-US" smtClean="0"/>
              <a:t>Aldehyde intermediate can be isolated if 1 equivalent of diisobutylaluminum hydride (DIBAH, or DIBAL-H) is used as reducing agent</a:t>
            </a:r>
            <a:endParaRPr lang="en-US" altLang="en-US" smtClean="0"/>
          </a:p>
        </p:txBody>
      </p:sp>
      <p:pic>
        <p:nvPicPr>
          <p:cNvPr id="115716" name="Picture 6" descr="21_u06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3429000"/>
            <a:ext cx="8574087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Show the products that would be obtained by reduction of the following ester with LiAlH</a:t>
            </a:r>
            <a:r>
              <a:rPr lang="en-IN" altLang="en-US" baseline="-25000" smtClean="0"/>
              <a:t>4</a:t>
            </a:r>
            <a:r>
              <a:rPr lang="en-IN" altLang="en-US" smtClean="0"/>
              <a:t>: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r>
              <a:rPr lang="en-IN" altLang="en-US" smtClean="0"/>
              <a:t>Solution:</a:t>
            </a:r>
          </a:p>
          <a:p>
            <a:pPr lvl="1"/>
            <a:endParaRPr lang="en-IN" altLang="en-US" smtClean="0"/>
          </a:p>
          <a:p>
            <a:endParaRPr lang="en-IN" altLang="en-US" smtClean="0"/>
          </a:p>
        </p:txBody>
      </p:sp>
      <p:pic>
        <p:nvPicPr>
          <p:cNvPr id="11776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2420938"/>
            <a:ext cx="290671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4921250"/>
            <a:ext cx="68707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Naming Carboxylic Acid Derivatives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0070C0"/>
                </a:solidFill>
              </a:rPr>
              <a:t>Acid halides, </a:t>
            </a:r>
            <a:r>
              <a:rPr lang="en-IN" altLang="en-US" smtClean="0"/>
              <a:t>RCOX</a:t>
            </a:r>
          </a:p>
          <a:p>
            <a:pPr lvl="1"/>
            <a:r>
              <a:rPr lang="en-US" altLang="en-US" smtClean="0"/>
              <a:t>Derived from carboxylic acid name by replacing the –ic acid or –oic acid ending with –oyl or –carboxylic acid ending with –carbonyl</a:t>
            </a:r>
          </a:p>
        </p:txBody>
      </p:sp>
      <p:pic>
        <p:nvPicPr>
          <p:cNvPr id="9220" name="Picture 6" descr="21_u00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633788"/>
            <a:ext cx="6440488" cy="231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Chemistry of Esters</a:t>
            </a:r>
            <a:endParaRPr lang="en-US" altLang="en-US" smtClean="0"/>
          </a:p>
        </p:txBody>
      </p:sp>
      <p:sp>
        <p:nvSpPr>
          <p:cNvPr id="119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Conversion of esters into alcohols: Grignard reaction</a:t>
            </a:r>
            <a:endParaRPr lang="en-US" altLang="en-US" smtClean="0"/>
          </a:p>
          <a:p>
            <a:pPr lvl="1"/>
            <a:r>
              <a:rPr lang="en-US" altLang="en-US" smtClean="0"/>
              <a:t>Esters react with two equivalents of a Grignard reagent to yield a tertiary alcohol</a:t>
            </a:r>
          </a:p>
        </p:txBody>
      </p:sp>
      <p:pic>
        <p:nvPicPr>
          <p:cNvPr id="119812" name="Picture 6" descr="21_u06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" y="3340100"/>
            <a:ext cx="7794625" cy="253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1218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What ester and what Grignard reagent might be required to prepare the alcohol given below?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pPr lvl="1"/>
            <a:endParaRPr lang="en-IN" altLang="en-US" smtClean="0"/>
          </a:p>
        </p:txBody>
      </p:sp>
      <p:pic>
        <p:nvPicPr>
          <p:cNvPr id="12186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3357563"/>
            <a:ext cx="275272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Solution:</a:t>
            </a:r>
          </a:p>
          <a:p>
            <a:pPr lvl="1"/>
            <a:r>
              <a:rPr lang="en-IN" altLang="en-US" smtClean="0"/>
              <a:t>Grignard reagents can only be used with esters to form a tertiary alcohol that has two identical substituents</a:t>
            </a:r>
          </a:p>
          <a:p>
            <a:endParaRPr lang="en-IN" altLang="en-US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3552825"/>
            <a:ext cx="8228012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Chemistry of Amides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Amides are abundant in living organisms</a:t>
            </a:r>
          </a:p>
          <a:p>
            <a:r>
              <a:rPr lang="en-US" altLang="en-US" smtClean="0"/>
              <a:t>Proteins, nucleic acids, and other pharmaceuticals have amide functional groups</a:t>
            </a:r>
          </a:p>
          <a:p>
            <a:r>
              <a:rPr lang="en-IN" altLang="en-US" smtClean="0"/>
              <a:t>Amides are the least reactive of the common acid derivative</a:t>
            </a:r>
            <a:endParaRPr lang="en-US" altLang="en-US" smtClean="0"/>
          </a:p>
        </p:txBody>
      </p:sp>
      <p:pic>
        <p:nvPicPr>
          <p:cNvPr id="125956" name="Picture 6" descr="21_u06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3840163"/>
            <a:ext cx="7802562" cy="225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Preparation of Amides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Chemistry of amides</a:t>
            </a:r>
          </a:p>
          <a:p>
            <a:pPr lvl="1"/>
            <a:r>
              <a:rPr lang="en-US" altLang="en-US" smtClean="0"/>
              <a:t>Prepared by reaction of an acid chloride with ammonia, monosubstituted amines, or disubstituted amines</a:t>
            </a:r>
          </a:p>
        </p:txBody>
      </p:sp>
      <p:pic>
        <p:nvPicPr>
          <p:cNvPr id="128004" name="Picture 6" descr="21_u0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3206750"/>
            <a:ext cx="6450012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Reactions of Amides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Conversion of amides into carboxylic acids: Hydrolysis</a:t>
            </a:r>
            <a:endParaRPr lang="en-US" altLang="en-US" smtClean="0"/>
          </a:p>
          <a:p>
            <a:pPr lvl="1"/>
            <a:r>
              <a:rPr lang="en-US" altLang="en-US" smtClean="0"/>
              <a:t>Heating in either aqueous acid or aqueous base produces a carboxylic acid and amine</a:t>
            </a:r>
          </a:p>
          <a:p>
            <a:pPr lvl="1"/>
            <a:r>
              <a:rPr lang="en-US" altLang="en-US" smtClean="0"/>
              <a:t>Acidic hydrolysis by nucleophilic addition of water to the protonated amide, followed by loss of ammonia</a:t>
            </a:r>
          </a:p>
        </p:txBody>
      </p:sp>
      <p:pic>
        <p:nvPicPr>
          <p:cNvPr id="130052" name="Picture 6" descr="21_u06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4076700"/>
            <a:ext cx="6434137" cy="256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Reactions of Amides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en-US" smtClean="0"/>
              <a:t>Hydrolysis is difficult in comparison to analogous acid-catalyzed reaction because amide ion is a very poor leaving group</a:t>
            </a:r>
          </a:p>
          <a:p>
            <a:pPr lvl="1"/>
            <a:r>
              <a:rPr lang="en-US" altLang="en-US" smtClean="0"/>
              <a:t>Addition of hydroxide and loss of amide ion</a:t>
            </a:r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endParaRPr lang="en-IN" altLang="en-US" smtClean="0"/>
          </a:p>
          <a:p>
            <a:pPr lvl="1"/>
            <a:r>
              <a:rPr lang="en-IN" altLang="en-US" smtClean="0"/>
              <a:t>In biological chemistry, amide hydrolysis is common </a:t>
            </a:r>
            <a:endParaRPr lang="en-CA" altLang="en-US" smtClean="0"/>
          </a:p>
        </p:txBody>
      </p:sp>
      <p:pic>
        <p:nvPicPr>
          <p:cNvPr id="132100" name="Picture 6" descr="21_u06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3325813"/>
            <a:ext cx="8601075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Reactions of Amides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Conversion of amides into amines: Reduction</a:t>
            </a:r>
          </a:p>
          <a:p>
            <a:pPr lvl="1"/>
            <a:r>
              <a:rPr lang="en-US" altLang="en-US" smtClean="0"/>
              <a:t>Reduced by LiAlH</a:t>
            </a:r>
            <a:r>
              <a:rPr lang="en-US" altLang="en-US" baseline="-25000" smtClean="0"/>
              <a:t>4</a:t>
            </a:r>
            <a:r>
              <a:rPr lang="en-US" altLang="en-US" smtClean="0"/>
              <a:t> to an amine rather than an alcohol</a:t>
            </a:r>
          </a:p>
          <a:p>
            <a:pPr lvl="1"/>
            <a:r>
              <a:rPr lang="en-US" altLang="en-US" smtClean="0"/>
              <a:t>Converts C=O </a:t>
            </a:r>
            <a:r>
              <a:rPr lang="en-US" altLang="en-US" smtClean="0">
                <a:sym typeface="Symbol" panose="05050102010706020507" pitchFamily="18" charset="2"/>
              </a:rPr>
              <a:t></a:t>
            </a:r>
            <a:r>
              <a:rPr lang="en-US" altLang="en-US" smtClean="0"/>
              <a:t> CH</a:t>
            </a:r>
            <a:r>
              <a:rPr lang="en-US" altLang="en-US" baseline="-25000" smtClean="0"/>
              <a:t>2</a:t>
            </a:r>
          </a:p>
        </p:txBody>
      </p:sp>
      <p:pic>
        <p:nvPicPr>
          <p:cNvPr id="134148" name="Picture 6" descr="21_u07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38" y="3497263"/>
            <a:ext cx="7085012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Reactions of Amides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en-US" smtClean="0"/>
              <a:t>Addition of hydride to carbonyl group</a:t>
            </a:r>
          </a:p>
          <a:p>
            <a:pPr lvl="1"/>
            <a:r>
              <a:rPr lang="en-US" altLang="en-US" smtClean="0"/>
              <a:t>Loss of the oxygen as an aluminate anion to give an iminium ion intermediate which is reduced to the amine</a:t>
            </a:r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r>
              <a:rPr lang="en-IN" altLang="en-US" smtClean="0"/>
              <a:t>The reaction is effective with both acyclic and cyclic amides, or </a:t>
            </a:r>
            <a:r>
              <a:rPr lang="en-IN" altLang="en-US" b="1" smtClean="0">
                <a:solidFill>
                  <a:srgbClr val="0070C0"/>
                </a:solidFill>
              </a:rPr>
              <a:t>lactams</a:t>
            </a:r>
          </a:p>
          <a:p>
            <a:pPr lvl="1"/>
            <a:r>
              <a:rPr lang="en-US" altLang="en-US" smtClean="0"/>
              <a:t>Good route for preparing cyclic amines</a:t>
            </a:r>
          </a:p>
          <a:p>
            <a:pPr lvl="2"/>
            <a:endParaRPr lang="en-US" altLang="en-US" smtClean="0"/>
          </a:p>
        </p:txBody>
      </p:sp>
      <p:pic>
        <p:nvPicPr>
          <p:cNvPr id="136196" name="Picture 6" descr="21_u07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2833688"/>
            <a:ext cx="6448425" cy="124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Picture 6" descr="21_u07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5334000"/>
            <a:ext cx="4838700" cy="133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How can N-ethylbenzamide be converted into benzoic acid?</a:t>
            </a:r>
          </a:p>
          <a:p>
            <a:r>
              <a:rPr lang="en-IN" altLang="en-US" smtClean="0"/>
              <a:t>Solution:</a:t>
            </a:r>
          </a:p>
          <a:p>
            <a:endParaRPr lang="en-IN" altLang="en-US" smtClean="0"/>
          </a:p>
          <a:p>
            <a:pPr lvl="1"/>
            <a:endParaRPr lang="en-IN" altLang="en-US" smtClean="0"/>
          </a:p>
          <a:p>
            <a:endParaRPr lang="en-IN" altLang="en-US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3141663"/>
            <a:ext cx="7404100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Naming Carboxylic Acid Derivatives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smtClean="0">
                <a:solidFill>
                  <a:srgbClr val="0070C0"/>
                </a:solidFill>
              </a:rPr>
              <a:t>Acid anhydrides, </a:t>
            </a:r>
            <a:r>
              <a:rPr lang="en-IN" altLang="en-US" smtClean="0"/>
              <a:t>RCO</a:t>
            </a:r>
            <a:r>
              <a:rPr lang="en-IN" altLang="en-US" baseline="-25000" smtClean="0"/>
              <a:t>2</a:t>
            </a:r>
            <a:r>
              <a:rPr lang="en-IN" altLang="en-US" smtClean="0"/>
              <a:t>COR’</a:t>
            </a:r>
            <a:endParaRPr lang="en-US" altLang="en-US" smtClean="0">
              <a:solidFill>
                <a:srgbClr val="0070C0"/>
              </a:solidFill>
            </a:endParaRPr>
          </a:p>
          <a:p>
            <a:pPr lvl="1"/>
            <a:r>
              <a:rPr lang="en-US" altLang="en-US" smtClean="0"/>
              <a:t>Symmetrical </a:t>
            </a:r>
            <a:r>
              <a:rPr lang="en-IN" altLang="en-US" smtClean="0"/>
              <a:t>anhydrides of unsubstituted monocarboxylic acids and cyclic anhydrides of dicarboxylic acids, </a:t>
            </a:r>
            <a:r>
              <a:rPr lang="en-US" altLang="en-US" smtClean="0"/>
              <a:t>replacing acid with anhydride </a:t>
            </a:r>
          </a:p>
          <a:p>
            <a:pPr lvl="1"/>
            <a:r>
              <a:rPr lang="en-US" altLang="en-US" smtClean="0"/>
              <a:t>Unsymmetrical anhydrides, </a:t>
            </a:r>
            <a:r>
              <a:rPr lang="en-IN" altLang="en-US" smtClean="0"/>
              <a:t>listing the two acids alphabetically and then adding anhydride</a:t>
            </a:r>
            <a:endParaRPr lang="en-US" altLang="en-US" smtClean="0"/>
          </a:p>
        </p:txBody>
      </p:sp>
      <p:pic>
        <p:nvPicPr>
          <p:cNvPr id="11268" name="Picture 6" descr="21_u00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4221163"/>
            <a:ext cx="7078663" cy="176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Chemistry of Thioesters and Acyl Phosphates: Biological Carboxylic Acid Derivatives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Nucleophilic carboxyl substitution in nature often involves a thioester or acyl phosphate </a:t>
            </a:r>
          </a:p>
          <a:p>
            <a:pPr lvl="1"/>
            <a:r>
              <a:rPr lang="en-US" altLang="en-US" smtClean="0"/>
              <a:t>Acyl CoA’s are most common thioesters in nature</a:t>
            </a:r>
          </a:p>
          <a:p>
            <a:endParaRPr lang="en-US" altLang="en-US" smtClean="0"/>
          </a:p>
        </p:txBody>
      </p:sp>
      <p:pic>
        <p:nvPicPr>
          <p:cNvPr id="14029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3390900"/>
            <a:ext cx="7556500" cy="212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smtClean="0"/>
              <a:t>Worked Example</a:t>
            </a:r>
          </a:p>
        </p:txBody>
      </p:sp>
      <p:sp>
        <p:nvSpPr>
          <p:cNvPr id="142339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altLang="en-US" smtClean="0"/>
              <a:t>Write the mechanism of the reaction shown between coenzyme A and acetyl adenylate to give acetyl CoA</a:t>
            </a:r>
          </a:p>
        </p:txBody>
      </p:sp>
      <p:pic>
        <p:nvPicPr>
          <p:cNvPr id="142340" name="Picture 6" descr="21_0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1411288"/>
            <a:ext cx="4633912" cy="533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Solution:</a:t>
            </a:r>
          </a:p>
          <a:p>
            <a:pPr lvl="1"/>
            <a:r>
              <a:rPr lang="en-IN" altLang="en-US" smtClean="0"/>
              <a:t>Since this problem only concerns the –SH group, the remainder of the structure is represented as “R”</a:t>
            </a:r>
          </a:p>
          <a:p>
            <a:pPr lvl="1"/>
            <a:endParaRPr lang="en-IN" altLang="en-US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300413"/>
            <a:ext cx="6870700" cy="286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IN" altLang="en-US" smtClean="0"/>
              <a:t>Step 1</a:t>
            </a:r>
          </a:p>
          <a:p>
            <a:pPr lvl="2"/>
            <a:r>
              <a:rPr lang="en-IN" altLang="en-US" smtClean="0"/>
              <a:t>Nucleophilic addition of the –SR group of CoA to acetyl adenylate to form a tetrahedral intermediate</a:t>
            </a:r>
          </a:p>
          <a:p>
            <a:pPr lvl="1"/>
            <a:r>
              <a:rPr lang="en-IN" altLang="en-US" smtClean="0"/>
              <a:t>Step 2</a:t>
            </a:r>
          </a:p>
          <a:p>
            <a:pPr lvl="2"/>
            <a:r>
              <a:rPr lang="en-IN" altLang="en-US" smtClean="0"/>
              <a:t>Loss of adenosine monophosphate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Polyamides and Polyesters: Step-Growth Polymers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Reactions occur in distinct linear steps, not as chain reactions</a:t>
            </a:r>
          </a:p>
          <a:p>
            <a:r>
              <a:rPr lang="en-US" altLang="en-US" smtClean="0"/>
              <a:t>Reaction of a diamine and a diacid chloride gives an ongoing cycle that produces a polyamide</a:t>
            </a:r>
          </a:p>
          <a:p>
            <a:r>
              <a:rPr lang="en-US" altLang="en-US" smtClean="0"/>
              <a:t>A diol reacting with a diacid leads to a polyester</a:t>
            </a:r>
          </a:p>
        </p:txBody>
      </p:sp>
      <p:pic>
        <p:nvPicPr>
          <p:cNvPr id="148484" name="Picture 6" descr="21_u07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76675"/>
            <a:ext cx="8564563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Polyamides and Polyesters: Step-Growth Polymers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Main classes of synthetic polymers are:</a:t>
            </a:r>
          </a:p>
          <a:p>
            <a:pPr lvl="1"/>
            <a:r>
              <a:rPr lang="en-IN" altLang="en-US" smtClean="0"/>
              <a:t>Chain-growth polymers - Produced in chain-reaction processes</a:t>
            </a:r>
          </a:p>
          <a:p>
            <a:pPr lvl="1"/>
            <a:r>
              <a:rPr lang="en-IN" altLang="en-US" b="1" smtClean="0">
                <a:solidFill>
                  <a:srgbClr val="0070C0"/>
                </a:solidFill>
              </a:rPr>
              <a:t>Step-growth polymers</a:t>
            </a:r>
            <a:r>
              <a:rPr lang="en-IN" altLang="en-US" smtClean="0"/>
              <a:t>: Each bond in the polymer is independently formed in a discrete step</a:t>
            </a:r>
          </a:p>
          <a:p>
            <a:pPr lvl="2"/>
            <a:r>
              <a:rPr lang="en-IN" altLang="en-US" smtClean="0"/>
              <a:t>Key bond-forming step is often a nucleophilic acyl substitution of a carboxylic acid derivative</a:t>
            </a:r>
          </a:p>
          <a:p>
            <a:pPr lvl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Polyamides and Polyesters: Step-Growth Polymers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IN" altLang="en-US" smtClean="0"/>
              <a:t>Polyamides (Nylons)</a:t>
            </a:r>
            <a:endParaRPr lang="en-US" altLang="en-US" smtClean="0"/>
          </a:p>
          <a:p>
            <a:pPr lvl="1">
              <a:spcBef>
                <a:spcPts val="600"/>
              </a:spcBef>
            </a:pPr>
            <a:r>
              <a:rPr lang="en-US" altLang="en-US" smtClean="0"/>
              <a:t>Heating a diamine with a diacid produces a polyamide called nylon</a:t>
            </a:r>
          </a:p>
          <a:p>
            <a:pPr lvl="1">
              <a:spcBef>
                <a:spcPts val="600"/>
              </a:spcBef>
            </a:pPr>
            <a:r>
              <a:rPr lang="en-US" altLang="en-US" smtClean="0"/>
              <a:t>Example - Nylon 66 is prepared from adipic acid and hexamethylene-diamine at 280°C</a:t>
            </a:r>
          </a:p>
          <a:p>
            <a:pPr lvl="1">
              <a:spcBef>
                <a:spcPts val="600"/>
              </a:spcBef>
            </a:pPr>
            <a:endParaRPr lang="en-US" altLang="en-US" smtClean="0"/>
          </a:p>
          <a:p>
            <a:pPr lvl="1">
              <a:spcBef>
                <a:spcPts val="600"/>
              </a:spcBef>
            </a:pPr>
            <a:endParaRPr lang="en-US" altLang="en-US" smtClean="0"/>
          </a:p>
          <a:p>
            <a:pPr lvl="1">
              <a:spcBef>
                <a:spcPts val="600"/>
              </a:spcBef>
            </a:pPr>
            <a:endParaRPr lang="en-US" altLang="en-US" smtClean="0"/>
          </a:p>
          <a:p>
            <a:pPr lvl="1">
              <a:spcBef>
                <a:spcPts val="600"/>
              </a:spcBef>
            </a:pPr>
            <a:endParaRPr lang="en-US" altLang="en-US" smtClean="0"/>
          </a:p>
          <a:p>
            <a:pPr lvl="1">
              <a:spcBef>
                <a:spcPts val="600"/>
              </a:spcBef>
            </a:pPr>
            <a:r>
              <a:rPr lang="en-US" altLang="en-US" smtClean="0"/>
              <a:t>Used in </a:t>
            </a:r>
            <a:r>
              <a:rPr lang="en-IN" altLang="en-US" smtClean="0"/>
              <a:t>engineering applications and in making fibers</a:t>
            </a:r>
            <a:endParaRPr lang="en-US" altLang="en-US" smtClean="0"/>
          </a:p>
        </p:txBody>
      </p:sp>
      <p:pic>
        <p:nvPicPr>
          <p:cNvPr id="152580" name="Picture 6" descr="21_u07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263" y="3573463"/>
            <a:ext cx="4403725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Polyamides and Polyesters: Step-Growth Polymers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Polyesters</a:t>
            </a:r>
          </a:p>
          <a:p>
            <a:pPr lvl="1"/>
            <a:r>
              <a:rPr lang="en-US" altLang="en-US" smtClean="0"/>
              <a:t>Most useful type made by reaction between dimethyl terephthalate and ethylene glycol</a:t>
            </a:r>
          </a:p>
          <a:p>
            <a:pPr lvl="1"/>
            <a:r>
              <a:rPr lang="en-IN" altLang="en-US" smtClean="0"/>
              <a:t>Tensile strength of poly(ethylene terephthalate) film is nearly equal to that of steel</a:t>
            </a:r>
            <a:endParaRPr lang="en-US" altLang="en-US" smtClean="0"/>
          </a:p>
        </p:txBody>
      </p:sp>
      <p:pic>
        <p:nvPicPr>
          <p:cNvPr id="154628" name="Picture 6" descr="21_u07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4046538"/>
            <a:ext cx="7794625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Polyamides and Polyesters: Step-Growth Polymers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Sutures and biodegradable polymers</a:t>
            </a:r>
          </a:p>
          <a:p>
            <a:pPr lvl="1"/>
            <a:r>
              <a:rPr lang="en-IN" altLang="en-US" smtClean="0"/>
              <a:t>Common biodegradable polymers include:</a:t>
            </a:r>
          </a:p>
          <a:p>
            <a:pPr lvl="2"/>
            <a:r>
              <a:rPr lang="en-IN" altLang="en-US" smtClean="0"/>
              <a:t>Poly(glycolic acid) (PGA)</a:t>
            </a:r>
          </a:p>
          <a:p>
            <a:pPr lvl="2"/>
            <a:r>
              <a:rPr lang="en-IN" altLang="en-US" smtClean="0"/>
              <a:t>Poly(lactic acid) (PLA)</a:t>
            </a:r>
          </a:p>
          <a:p>
            <a:pPr lvl="2"/>
            <a:r>
              <a:rPr lang="en-IN" altLang="en-US" smtClean="0"/>
              <a:t>Poly(hydroxybutyrate) (PHB)</a:t>
            </a:r>
          </a:p>
          <a:p>
            <a:pPr lvl="1"/>
            <a:r>
              <a:rPr lang="en-IN" altLang="en-US" smtClean="0"/>
              <a:t>Susceptible to hydrolysis of their ester links</a:t>
            </a:r>
          </a:p>
          <a:p>
            <a:pPr lvl="1"/>
            <a:endParaRPr lang="en-IN" altLang="en-US" smtClean="0"/>
          </a:p>
          <a:p>
            <a:pPr lvl="1"/>
            <a:endParaRPr lang="en-US" altLang="en-US" smtClean="0"/>
          </a:p>
        </p:txBody>
      </p:sp>
      <p:pic>
        <p:nvPicPr>
          <p:cNvPr id="15667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4076700"/>
            <a:ext cx="4629150" cy="262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158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Draw structures of the step-growth polymers expected from the following reaction:</a:t>
            </a:r>
          </a:p>
          <a:p>
            <a:endParaRPr lang="en-IN" altLang="en-US" smtClean="0"/>
          </a:p>
          <a:p>
            <a:r>
              <a:rPr lang="en-IN" altLang="en-US" smtClean="0"/>
              <a:t>Solution:</a:t>
            </a:r>
          </a:p>
          <a:p>
            <a:pPr lvl="1"/>
            <a:endParaRPr lang="en-IN" altLang="en-US" smtClean="0"/>
          </a:p>
        </p:txBody>
      </p:sp>
      <p:pic>
        <p:nvPicPr>
          <p:cNvPr id="15872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2276475"/>
            <a:ext cx="7556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72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3479800"/>
            <a:ext cx="75565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Naming Carboxylic Acid Derivatives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smtClean="0">
                <a:solidFill>
                  <a:srgbClr val="0070C0"/>
                </a:solidFill>
              </a:rPr>
              <a:t>Esters</a:t>
            </a:r>
            <a:r>
              <a:rPr lang="en-US" altLang="en-US" smtClean="0"/>
              <a:t>, </a:t>
            </a:r>
            <a:r>
              <a:rPr lang="en-IN" altLang="en-US" smtClean="0"/>
              <a:t>RCO</a:t>
            </a:r>
            <a:r>
              <a:rPr lang="en-IN" altLang="en-US" baseline="-25000" smtClean="0"/>
              <a:t>2</a:t>
            </a:r>
            <a:r>
              <a:rPr lang="en-IN" altLang="en-US" smtClean="0"/>
              <a:t>R’</a:t>
            </a:r>
            <a:endParaRPr lang="en-US" altLang="en-US" smtClean="0"/>
          </a:p>
          <a:p>
            <a:pPr lvl="1"/>
            <a:r>
              <a:rPr lang="en-US" altLang="en-US" smtClean="0"/>
              <a:t>Identifying alkyl group attached to oxygen and the carboxylic acid, replacing –ic acid with –ate</a:t>
            </a:r>
          </a:p>
        </p:txBody>
      </p:sp>
      <p:pic>
        <p:nvPicPr>
          <p:cNvPr id="13316" name="Picture 6" descr="21_u00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2689225"/>
            <a:ext cx="8574087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Spectroscopy of Carboxylic Acid Derivatives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Infrared spectroscopy</a:t>
            </a:r>
          </a:p>
          <a:p>
            <a:pPr lvl="1"/>
            <a:r>
              <a:rPr lang="en-US" altLang="en-US" smtClean="0"/>
              <a:t>Acid chlorides absorb near 1810 cm</a:t>
            </a:r>
            <a:r>
              <a:rPr lang="en-US" altLang="en-US" baseline="30000" smtClean="0">
                <a:sym typeface="Symbol" panose="05050102010706020507" pitchFamily="18" charset="2"/>
              </a:rPr>
              <a:t></a:t>
            </a:r>
            <a:r>
              <a:rPr lang="en-US" altLang="en-US" baseline="30000" smtClean="0"/>
              <a:t>1</a:t>
            </a:r>
          </a:p>
          <a:p>
            <a:pPr lvl="1"/>
            <a:r>
              <a:rPr lang="en-US" altLang="en-US" smtClean="0"/>
              <a:t>Acid anhydrides absorb at 1820 cm</a:t>
            </a:r>
            <a:r>
              <a:rPr lang="en-US" altLang="en-US" baseline="30000" smtClean="0">
                <a:sym typeface="Symbol" panose="05050102010706020507" pitchFamily="18" charset="2"/>
              </a:rPr>
              <a:t></a:t>
            </a:r>
            <a:r>
              <a:rPr lang="en-US" altLang="en-US" baseline="30000" smtClean="0"/>
              <a:t>1</a:t>
            </a:r>
            <a:r>
              <a:rPr lang="en-US" altLang="en-US" smtClean="0"/>
              <a:t> and also at 1760 cm</a:t>
            </a:r>
            <a:r>
              <a:rPr lang="en-US" altLang="en-US" baseline="30000" smtClean="0">
                <a:sym typeface="Symbol" panose="05050102010706020507" pitchFamily="18" charset="2"/>
              </a:rPr>
              <a:t></a:t>
            </a:r>
            <a:r>
              <a:rPr lang="en-US" altLang="en-US" baseline="30000" smtClean="0"/>
              <a:t>1</a:t>
            </a:r>
          </a:p>
          <a:p>
            <a:pPr lvl="1"/>
            <a:r>
              <a:rPr lang="en-US" altLang="en-US" smtClean="0"/>
              <a:t>Esters absorb at 1735 cm</a:t>
            </a:r>
            <a:r>
              <a:rPr lang="en-US" altLang="en-US" baseline="30000" smtClean="0">
                <a:sym typeface="Symbol" panose="05050102010706020507" pitchFamily="18" charset="2"/>
              </a:rPr>
              <a:t></a:t>
            </a:r>
            <a:r>
              <a:rPr lang="en-US" altLang="en-US" baseline="30000" smtClean="0"/>
              <a:t>1</a:t>
            </a:r>
            <a:r>
              <a:rPr lang="en-US" altLang="en-US" smtClean="0"/>
              <a:t>, higher than aldehydes or ketones</a:t>
            </a:r>
          </a:p>
          <a:p>
            <a:pPr lvl="1"/>
            <a:r>
              <a:rPr lang="en-US" altLang="en-US" smtClean="0"/>
              <a:t>Amides absorb near the low end of the carbonyl region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162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What kinds of functional groups might compounds have if they show the following IR absorptions?</a:t>
            </a:r>
          </a:p>
          <a:p>
            <a:r>
              <a:rPr lang="en-IN" altLang="en-US" smtClean="0"/>
              <a:t>a) Absorption at 1735 cm</a:t>
            </a:r>
            <a:r>
              <a:rPr lang="en-IN" altLang="en-US" baseline="30000" smtClean="0"/>
              <a:t>–1</a:t>
            </a:r>
          </a:p>
          <a:p>
            <a:r>
              <a:rPr lang="da-DK" altLang="en-US" smtClean="0"/>
              <a:t>b) Absorption at 1810 cm</a:t>
            </a:r>
            <a:r>
              <a:rPr lang="da-DK" altLang="en-US" baseline="30000" smtClean="0"/>
              <a:t>–1</a:t>
            </a:r>
          </a:p>
          <a:p>
            <a:r>
              <a:rPr lang="da-DK" altLang="en-US" smtClean="0"/>
              <a:t>Solution:</a:t>
            </a:r>
          </a:p>
          <a:p>
            <a:pPr lvl="1"/>
            <a:endParaRPr lang="en-IN" altLang="en-US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403350" y="4581525"/>
          <a:ext cx="7129463" cy="1112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429"/>
                <a:gridCol w="5041034"/>
              </a:tblGrid>
              <a:tr h="370946"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Absorption</a:t>
                      </a:r>
                      <a:endParaRPr lang="en-IN" sz="1800" dirty="0"/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r>
                        <a:rPr lang="en-IN" sz="1800" dirty="0" smtClean="0"/>
                        <a:t>Functional group present</a:t>
                      </a:r>
                      <a:endParaRPr lang="en-IN" sz="1800" dirty="0"/>
                    </a:p>
                  </a:txBody>
                  <a:tcPr marL="91449" marR="91449" marT="45733" marB="45733"/>
                </a:tc>
              </a:tr>
              <a:tr h="3709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/>
                        <a:t>1735 cm</a:t>
                      </a:r>
                      <a:r>
                        <a:rPr lang="en-IN" sz="1800" baseline="30000" dirty="0" smtClean="0"/>
                        <a:t>–1</a:t>
                      </a:r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1449" marR="91449" marT="45733" marB="45733"/>
                </a:tc>
              </a:tr>
              <a:tr h="3709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dirty="0" smtClean="0"/>
                        <a:t>1810 cm</a:t>
                      </a:r>
                      <a:r>
                        <a:rPr lang="da-DK" sz="1800" baseline="30000" dirty="0" smtClean="0"/>
                        <a:t>–1</a:t>
                      </a:r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1449" marR="91449" marT="45733" marB="45733"/>
                </a:tc>
              </a:tr>
            </a:tbl>
          </a:graphicData>
        </a:graphic>
      </p:graphicFrame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563938" y="4941888"/>
            <a:ext cx="4679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IN" altLang="en-US" sz="1800" baseline="0">
                <a:solidFill>
                  <a:srgbClr val="000000"/>
                </a:solidFill>
              </a:rPr>
              <a:t>Saturated ester or 6-membered ring lactone</a:t>
            </a:r>
            <a:endParaRPr lang="en-IN" altLang="en-US" sz="180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464050" y="5310188"/>
            <a:ext cx="2700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3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IN" altLang="en-US" sz="1800" baseline="0">
                <a:solidFill>
                  <a:srgbClr val="000000"/>
                </a:solidFill>
              </a:rPr>
              <a:t>Saturated acid chloride</a:t>
            </a:r>
            <a:endParaRPr lang="en-I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Nuclear Magnetic Resonance Spectroscopy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Hydrogens on the carbon next to a C=O are near 2 </a:t>
            </a:r>
            <a:r>
              <a:rPr lang="en-US" altLang="en-US" smtClean="0">
                <a:sym typeface="Symbol" panose="05050102010706020507" pitchFamily="18" charset="2"/>
              </a:rPr>
              <a:t></a:t>
            </a:r>
            <a:r>
              <a:rPr lang="en-US" altLang="en-US" smtClean="0"/>
              <a:t> in the</a:t>
            </a:r>
            <a:r>
              <a:rPr lang="en-US" altLang="en-US" baseline="30000" smtClean="0"/>
              <a:t>1</a:t>
            </a:r>
            <a:r>
              <a:rPr lang="en-US" altLang="en-US" smtClean="0"/>
              <a:t>H NMR spectrum</a:t>
            </a:r>
          </a:p>
          <a:p>
            <a:r>
              <a:rPr lang="en-US" altLang="en-US" smtClean="0"/>
              <a:t>Acid derivatives absorb in the same range so NMR does not distinguish them from each other</a:t>
            </a:r>
          </a:p>
        </p:txBody>
      </p:sp>
      <p:pic>
        <p:nvPicPr>
          <p:cNvPr id="164868" name="Picture 6" descr="21_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429000"/>
            <a:ext cx="8583613" cy="299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aseline="30000" smtClean="0"/>
              <a:t>13</a:t>
            </a:r>
            <a:r>
              <a:rPr lang="en-US" altLang="en-US" smtClean="0"/>
              <a:t>C NMR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Useful for determining the presence or absence of a carbonyl group in a molecule of unknown structure</a:t>
            </a:r>
          </a:p>
          <a:p>
            <a:r>
              <a:rPr lang="en-US" altLang="en-US" smtClean="0"/>
              <a:t>Carbonyl carbon atoms of the various acid derivatives absorb from 160</a:t>
            </a:r>
            <a:r>
              <a:rPr lang="en-US" altLang="en-US" smtClean="0">
                <a:sym typeface="Symbol" panose="05050102010706020507" pitchFamily="18" charset="2"/>
              </a:rPr>
              <a:t> </a:t>
            </a:r>
            <a:r>
              <a:rPr lang="en-US" altLang="en-US" smtClean="0"/>
              <a:t> to 180</a:t>
            </a:r>
            <a:r>
              <a:rPr lang="en-US" altLang="en-US" smtClean="0">
                <a:sym typeface="Symbol" panose="05050102010706020507" pitchFamily="18" charset="2"/>
              </a:rPr>
              <a:t> </a:t>
            </a:r>
            <a:endParaRPr lang="en-CA" altLang="en-US" smtClean="0"/>
          </a:p>
        </p:txBody>
      </p:sp>
      <p:pic>
        <p:nvPicPr>
          <p:cNvPr id="16691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3860800"/>
            <a:ext cx="8312150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Summary</a:t>
            </a:r>
          </a:p>
        </p:txBody>
      </p:sp>
      <p:sp>
        <p:nvSpPr>
          <p:cNvPr id="168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Carboxylic acid derivatives are compounds in which the –OH group of a carboxylic acid has been replaced by another substituent</a:t>
            </a:r>
          </a:p>
          <a:p>
            <a:r>
              <a:rPr lang="en-IN" altLang="en-US" smtClean="0"/>
              <a:t>Acid halides, acid anhydrides, esters, and amides are the most common</a:t>
            </a:r>
          </a:p>
          <a:p>
            <a:r>
              <a:rPr lang="en-IN" altLang="en-US" smtClean="0"/>
              <a:t>Thioesters and acyl phosphates are common in biological molecules</a:t>
            </a:r>
          </a:p>
          <a:p>
            <a:r>
              <a:rPr lang="en-IN" altLang="en-US" smtClean="0"/>
              <a:t>Nucleophilic acyl substitution reaction dominates the chemistry of carboxylic acid derivatives</a:t>
            </a:r>
          </a:p>
          <a:p>
            <a:r>
              <a:rPr lang="en-IN" altLang="en-US" smtClean="0"/>
              <a:t>Step-growth polymers are prepared by reactions between difunctional molecules</a:t>
            </a:r>
          </a:p>
          <a:p>
            <a:endParaRPr lang="en-I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Naming Carboxylic Acid Derivatives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smtClean="0">
                <a:solidFill>
                  <a:srgbClr val="0070C0"/>
                </a:solidFill>
              </a:rPr>
              <a:t>Amides</a:t>
            </a:r>
            <a:r>
              <a:rPr lang="en-US" altLang="en-US" smtClean="0"/>
              <a:t>, RCONH</a:t>
            </a:r>
            <a:r>
              <a:rPr lang="en-US" altLang="en-US" baseline="-25000" smtClean="0"/>
              <a:t>2</a:t>
            </a:r>
          </a:p>
          <a:p>
            <a:pPr lvl="1"/>
            <a:r>
              <a:rPr lang="en-US" altLang="en-US" smtClean="0"/>
              <a:t>With unsubstituted </a:t>
            </a:r>
            <a:r>
              <a:rPr lang="en-US" altLang="en-US" smtClean="0">
                <a:sym typeface="Symbol" panose="05050102010706020507" pitchFamily="18" charset="2"/>
              </a:rPr>
              <a:t>–</a:t>
            </a:r>
            <a:r>
              <a:rPr lang="en-US" altLang="en-US" smtClean="0"/>
              <a:t>NH2 group, –oic acid or –ic acid is replaced with –amide</a:t>
            </a:r>
          </a:p>
          <a:p>
            <a:pPr lvl="1"/>
            <a:r>
              <a:rPr lang="en-US" altLang="en-US" smtClean="0"/>
              <a:t>–carboxylic acid ending is replaced with 	        –carboxamide</a:t>
            </a:r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r>
              <a:rPr lang="en-US" altLang="en-US" smtClean="0"/>
              <a:t>If the N is further substituted, identify the substituent groups and then the parent amide</a:t>
            </a:r>
          </a:p>
        </p:txBody>
      </p:sp>
      <p:pic>
        <p:nvPicPr>
          <p:cNvPr id="15364" name="Picture 7" descr="21_u00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5373688"/>
            <a:ext cx="4564063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8" descr="21_u00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141663"/>
            <a:ext cx="5192713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Layers">
  <a:themeElements>
    <a:clrScheme name="Layers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yers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3359</TotalTime>
  <Words>2872</Words>
  <Application>Microsoft Office PowerPoint</Application>
  <PresentationFormat>On-screen Show (4:3)</PresentationFormat>
  <Paragraphs>567</Paragraphs>
  <Slides>84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1" baseType="lpstr">
      <vt:lpstr>Arial</vt:lpstr>
      <vt:lpstr>MS PGothic</vt:lpstr>
      <vt:lpstr>Wingdings</vt:lpstr>
      <vt:lpstr>Calibri</vt:lpstr>
      <vt:lpstr>Times New Roman</vt:lpstr>
      <vt:lpstr>Symbol</vt:lpstr>
      <vt:lpstr>1_Layers</vt:lpstr>
      <vt:lpstr>Chapter 21 Carboxylic Acid Derivatives: Nucleophilic Acyl Substitution Reactions</vt:lpstr>
      <vt:lpstr>Learning Objectives</vt:lpstr>
      <vt:lpstr>Learning Objectives</vt:lpstr>
      <vt:lpstr>Learning Objectives</vt:lpstr>
      <vt:lpstr>Carboxylic Compounds</vt:lpstr>
      <vt:lpstr>Naming Carboxylic Acid Derivatives</vt:lpstr>
      <vt:lpstr>Naming Carboxylic Acid Derivatives</vt:lpstr>
      <vt:lpstr>Naming Carboxylic Acid Derivatives</vt:lpstr>
      <vt:lpstr>Naming Carboxylic Acid Derivatives</vt:lpstr>
      <vt:lpstr>Naming Carboxylic Acid Derivatives</vt:lpstr>
      <vt:lpstr>Naming Carboxylic Acid Derivatives</vt:lpstr>
      <vt:lpstr>Worked Example</vt:lpstr>
      <vt:lpstr>Nucleophilic Acyl Substitution Reactions</vt:lpstr>
      <vt:lpstr>Figure 21.1 - The General Mechanisms of Nucleophilic Addition and Nucleophilic Acyl Substitution Reactions</vt:lpstr>
      <vt:lpstr>Worked Example</vt:lpstr>
      <vt:lpstr>Nucleophilic Acyl Substitution Reactions</vt:lpstr>
      <vt:lpstr>Nucleophilic Acyl Substitution Reactions</vt:lpstr>
      <vt:lpstr>Nucleophilic Acyl Substitution Reactions</vt:lpstr>
      <vt:lpstr>Nucleophilic Acyl Substitution Reactions</vt:lpstr>
      <vt:lpstr>Figure 21.3 - Some General Reactions of Carboxylic Acid Derivatives</vt:lpstr>
      <vt:lpstr>Worked Example</vt:lpstr>
      <vt:lpstr>Reactions of Carboxylic Acids</vt:lpstr>
      <vt:lpstr>Reactions of Carboxylic Acids</vt:lpstr>
      <vt:lpstr>Reactions of Carboxylic Acids</vt:lpstr>
      <vt:lpstr>Reactions of Carboxylic Acids</vt:lpstr>
      <vt:lpstr>Reactions of Carboxylic Acids</vt:lpstr>
      <vt:lpstr>Reactions of Carboxylic Acids</vt:lpstr>
      <vt:lpstr>Mechanism of the Fischer Esterification</vt:lpstr>
      <vt:lpstr>Worked Example</vt:lpstr>
      <vt:lpstr>Reactions of Carboxylic Acids</vt:lpstr>
      <vt:lpstr>Reactions of Carboxylic Acids</vt:lpstr>
      <vt:lpstr>Reactions of Carboxylic Acids</vt:lpstr>
      <vt:lpstr>Reactions of Carboxylic Acids</vt:lpstr>
      <vt:lpstr>Chemistry of Acid Halides</vt:lpstr>
      <vt:lpstr>Chemistry of Acid Halides</vt:lpstr>
      <vt:lpstr>Chemistry of Acid Halides</vt:lpstr>
      <vt:lpstr>Chemistry of Acid Halides</vt:lpstr>
      <vt:lpstr>Chemistry of Acid Halides</vt:lpstr>
      <vt:lpstr>Worked Example</vt:lpstr>
      <vt:lpstr>Chemistry of Acid Halides</vt:lpstr>
      <vt:lpstr>Worked Example</vt:lpstr>
      <vt:lpstr>Chemistry of Acid Halides</vt:lpstr>
      <vt:lpstr>Chemistry of Acid Halides</vt:lpstr>
      <vt:lpstr>Formation of Ketones from Acid Chlorides</vt:lpstr>
      <vt:lpstr>Worked Example</vt:lpstr>
      <vt:lpstr>Worked Example</vt:lpstr>
      <vt:lpstr>Chemistry of Acid Anhydrides</vt:lpstr>
      <vt:lpstr>Reactions of Acid Anhydrides</vt:lpstr>
      <vt:lpstr>Reactions of Acid Anhydrides</vt:lpstr>
      <vt:lpstr>Worked Example</vt:lpstr>
      <vt:lpstr>Chemistry of Esters</vt:lpstr>
      <vt:lpstr>Chemistry of Esters</vt:lpstr>
      <vt:lpstr>Chemistry of Esters</vt:lpstr>
      <vt:lpstr>Chemistry of Esters</vt:lpstr>
      <vt:lpstr>Figure 21.7 - Mechanism of Base-induced Ester Hydrolysis</vt:lpstr>
      <vt:lpstr>Chemistry of Esters</vt:lpstr>
      <vt:lpstr>Chemistry of Esters</vt:lpstr>
      <vt:lpstr>Chemistry of Esters</vt:lpstr>
      <vt:lpstr>Worked Example</vt:lpstr>
      <vt:lpstr>Chemistry of Esters</vt:lpstr>
      <vt:lpstr>Worked Example</vt:lpstr>
      <vt:lpstr>Worked Example</vt:lpstr>
      <vt:lpstr>Chemistry of Amides</vt:lpstr>
      <vt:lpstr>Preparation of Amides</vt:lpstr>
      <vt:lpstr>Reactions of Amides</vt:lpstr>
      <vt:lpstr>Reactions of Amides</vt:lpstr>
      <vt:lpstr>Reactions of Amides</vt:lpstr>
      <vt:lpstr>Reactions of Amides</vt:lpstr>
      <vt:lpstr>Worked Example</vt:lpstr>
      <vt:lpstr>Chemistry of Thioesters and Acyl Phosphates: Biological Carboxylic Acid Derivatives</vt:lpstr>
      <vt:lpstr>Worked Example</vt:lpstr>
      <vt:lpstr>Worked Example</vt:lpstr>
      <vt:lpstr>Worked Example</vt:lpstr>
      <vt:lpstr>Polyamides and Polyesters: Step-Growth Polymers</vt:lpstr>
      <vt:lpstr>Polyamides and Polyesters: Step-Growth Polymers</vt:lpstr>
      <vt:lpstr>Polyamides and Polyesters: Step-Growth Polymers</vt:lpstr>
      <vt:lpstr>Polyamides and Polyesters: Step-Growth Polymers</vt:lpstr>
      <vt:lpstr>Polyamides and Polyesters: Step-Growth Polymers</vt:lpstr>
      <vt:lpstr>Worked Example</vt:lpstr>
      <vt:lpstr>Spectroscopy of Carboxylic Acid Derivatives</vt:lpstr>
      <vt:lpstr>Worked Example</vt:lpstr>
      <vt:lpstr>Nuclear Magnetic Resonance Spectroscopy</vt:lpstr>
      <vt:lpstr>13C NMR</vt:lpstr>
      <vt:lpstr>Summary</vt:lpstr>
    </vt:vector>
  </TitlesOfParts>
  <Company>University of Toronto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Carboxylic Acid Derivatives and Nucleophilic Acyl Substitution Reactions</dc:title>
  <dc:creator>Ronald Kluger</dc:creator>
  <cp:lastModifiedBy>EAWoods</cp:lastModifiedBy>
  <cp:revision>416</cp:revision>
  <dcterms:created xsi:type="dcterms:W3CDTF">2010-07-20T02:29:54Z</dcterms:created>
  <dcterms:modified xsi:type="dcterms:W3CDTF">2015-04-10T12:43:27Z</dcterms:modified>
</cp:coreProperties>
</file>